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1"/>
  </p:notesMasterIdLst>
  <p:sldIdLst>
    <p:sldId id="256" r:id="rId2"/>
    <p:sldId id="257" r:id="rId3"/>
    <p:sldId id="261" r:id="rId4"/>
    <p:sldId id="262" r:id="rId5"/>
    <p:sldId id="284" r:id="rId6"/>
    <p:sldId id="272" r:id="rId7"/>
    <p:sldId id="279" r:id="rId8"/>
    <p:sldId id="266" r:id="rId9"/>
    <p:sldId id="270" r:id="rId10"/>
    <p:sldId id="271" r:id="rId11"/>
    <p:sldId id="277" r:id="rId12"/>
    <p:sldId id="278" r:id="rId13"/>
    <p:sldId id="285" r:id="rId14"/>
    <p:sldId id="282" r:id="rId15"/>
    <p:sldId id="273" r:id="rId16"/>
    <p:sldId id="274" r:id="rId17"/>
    <p:sldId id="275" r:id="rId18"/>
    <p:sldId id="283" r:id="rId19"/>
    <p:sldId id="276" r:id="rId2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h/zF1UQgMEauvlHgefidzj7PZt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4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4820"/>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4820"/>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15791"/>
            <a:ext cx="5608320" cy="4183380"/>
          </a:xfrm>
          <a:prstGeom prst="rect">
            <a:avLst/>
          </a:prstGeom>
          <a:noFill/>
          <a:ln>
            <a:noFill/>
          </a:ln>
        </p:spPr>
        <p:txBody>
          <a:bodyPr spcFirstLastPara="1" wrap="square" lIns="92825" tIns="46400" rIns="92825" bIns="464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6"/>
            <a:ext cx="3037840" cy="464820"/>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6"/>
            <a:ext cx="3037840" cy="464820"/>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279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87" name="Google Shape;87;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075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9: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12" name="Google Shape;212;p1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129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18" name="Google Shape;218;p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92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25" name="Google Shape;22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5355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94" name="Google Shape;94;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0006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2" name="Google Shape;12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14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9" name="Google Shape;12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741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7: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99" name="Google Shape;199;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6832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57" name="Google Shape;157;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571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85" name="Google Shape;185;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948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6: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92" name="Google Shape;192;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6128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8:notes"/>
          <p:cNvSpPr txBox="1">
            <a:spLocks noGrp="1"/>
          </p:cNvSpPr>
          <p:nvPr>
            <p:ph type="body" idx="1"/>
          </p:nvPr>
        </p:nvSpPr>
        <p:spPr>
          <a:xfrm>
            <a:off x="701040" y="4415791"/>
            <a:ext cx="5608320" cy="418338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205" name="Google Shape;205;p18: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248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5" name="Google Shape;75;p3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3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2" name="Google Shape;8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pic>
        <p:nvPicPr>
          <p:cNvPr id="22" name="Google Shape;22;p24"/>
          <p:cNvPicPr preferRelativeResize="0"/>
          <p:nvPr/>
        </p:nvPicPr>
        <p:blipFill rotWithShape="1">
          <a:blip r:embed="rId2">
            <a:alphaModFix/>
          </a:blip>
          <a:srcRect/>
          <a:stretch/>
        </p:blipFill>
        <p:spPr>
          <a:xfrm>
            <a:off x="8228013" y="0"/>
            <a:ext cx="841375" cy="838200"/>
          </a:xfrm>
          <a:prstGeom prst="rect">
            <a:avLst/>
          </a:prstGeom>
          <a:noFill/>
          <a:ln>
            <a:noFill/>
          </a:ln>
        </p:spPr>
      </p:pic>
      <p:sp>
        <p:nvSpPr>
          <p:cNvPr id="23" name="Google Shape;23;p24"/>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lvl1pPr lvl="0" algn="l">
              <a:spcBef>
                <a:spcPts val="0"/>
              </a:spcBef>
              <a:spcAft>
                <a:spcPts val="0"/>
              </a:spcAft>
              <a:buSzPts val="1400"/>
              <a:buNone/>
              <a:defRPr sz="3200" b="1">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24"/>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4"/>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2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2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1" name="Google Shape;31;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2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3" name="Google Shape;43;p2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2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2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6" name="Google Shape;46;p2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7" name="Google Shape;4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2" name="Google Shape;5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1" name="Google Shape;61;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2" name="Google Shape;62;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3" name="Google Shape;6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8" name="Google Shape;68;p3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457200" y="3352800"/>
            <a:ext cx="8382000" cy="3048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dirty="0"/>
              <a:t>LHS Band Booster Meeting</a:t>
            </a:r>
            <a:br>
              <a:rPr lang="en-US" b="1" dirty="0"/>
            </a:br>
            <a:r>
              <a:rPr lang="en-US" b="1" dirty="0"/>
              <a:t>Tuesday, October 27th, 2020</a:t>
            </a:r>
            <a:endParaRPr sz="3600" i="1" dirty="0">
              <a:solidFill>
                <a:srgbClr val="FF0000"/>
              </a:solidFill>
            </a:endParaRPr>
          </a:p>
        </p:txBody>
      </p:sp>
      <p:sp>
        <p:nvSpPr>
          <p:cNvPr id="90" name="Google Shape;9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91" name="Google Shape;91;p1" descr="bridgemen08_r1_c1.png"/>
          <p:cNvPicPr preferRelativeResize="0"/>
          <p:nvPr/>
        </p:nvPicPr>
        <p:blipFill rotWithShape="1">
          <a:blip r:embed="rId3">
            <a:alphaModFix/>
          </a:blip>
          <a:srcRect/>
          <a:stretch/>
        </p:blipFill>
        <p:spPr>
          <a:xfrm>
            <a:off x="0" y="0"/>
            <a:ext cx="9144000" cy="2600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6"/>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GOLF CART RAFFLE</a:t>
            </a:r>
            <a:endParaRPr dirty="0"/>
          </a:p>
        </p:txBody>
      </p:sp>
      <p:sp>
        <p:nvSpPr>
          <p:cNvPr id="195" name="Google Shape;195;p16"/>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dirty="0"/>
              <a:t>Golf Cart Raffle tickets </a:t>
            </a:r>
            <a:r>
              <a:rPr lang="en-US" dirty="0" smtClean="0"/>
              <a:t>($5) are </a:t>
            </a:r>
            <a:r>
              <a:rPr lang="en-US" dirty="0"/>
              <a:t>available tonight.  Golf Cart is on display at Austin’s Steakhouse. </a:t>
            </a:r>
            <a:r>
              <a:rPr lang="en-US" dirty="0" smtClean="0"/>
              <a:t>Valued at $7000. </a:t>
            </a:r>
            <a:r>
              <a:rPr lang="en-US" dirty="0"/>
              <a:t>Tickets can also be purchased at Austin’s as well.</a:t>
            </a:r>
            <a:endParaRPr dirty="0"/>
          </a:p>
        </p:txBody>
      </p:sp>
      <p:sp>
        <p:nvSpPr>
          <p:cNvPr id="196" name="Google Shape;196;p16"/>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 name="Picture 2" descr="A motorcycle parked on the side of a building&#10;&#10;Description automatically generated">
            <a:extLst>
              <a:ext uri="{FF2B5EF4-FFF2-40B4-BE49-F238E27FC236}">
                <a16:creationId xmlns:a16="http://schemas.microsoft.com/office/drawing/2014/main" xmlns="" id="{B7E07704-CE54-417D-9615-DC2A1A65F948}"/>
              </a:ext>
            </a:extLst>
          </p:cNvPr>
          <p:cNvPicPr>
            <a:picLocks noChangeAspect="1"/>
          </p:cNvPicPr>
          <p:nvPr/>
        </p:nvPicPr>
        <p:blipFill>
          <a:blip r:embed="rId3"/>
          <a:stretch>
            <a:fillRect/>
          </a:stretch>
        </p:blipFill>
        <p:spPr>
          <a:xfrm>
            <a:off x="1251752" y="2188803"/>
            <a:ext cx="6232124" cy="466919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F963D0-85D3-4104-A43D-9415ED626FCC}"/>
              </a:ext>
            </a:extLst>
          </p:cNvPr>
          <p:cNvSpPr>
            <a:spLocks noGrp="1"/>
          </p:cNvSpPr>
          <p:nvPr>
            <p:ph type="title"/>
          </p:nvPr>
        </p:nvSpPr>
        <p:spPr/>
        <p:txBody>
          <a:bodyPr/>
          <a:lstStyle/>
          <a:p>
            <a:pPr algn="ctr"/>
            <a:r>
              <a:rPr lang="en-US" dirty="0"/>
              <a:t>Reverse Draw- November 14th</a:t>
            </a:r>
          </a:p>
        </p:txBody>
      </p:sp>
      <p:sp>
        <p:nvSpPr>
          <p:cNvPr id="3" name="Text Placeholder 2">
            <a:extLst>
              <a:ext uri="{FF2B5EF4-FFF2-40B4-BE49-F238E27FC236}">
                <a16:creationId xmlns:a16="http://schemas.microsoft.com/office/drawing/2014/main" xmlns="" id="{34829ECB-585E-4940-8CE5-E69DEA744BC5}"/>
              </a:ext>
            </a:extLst>
          </p:cNvPr>
          <p:cNvSpPr>
            <a:spLocks noGrp="1"/>
          </p:cNvSpPr>
          <p:nvPr>
            <p:ph type="body" idx="1"/>
          </p:nvPr>
        </p:nvSpPr>
        <p:spPr>
          <a:xfrm>
            <a:off x="228600" y="990600"/>
            <a:ext cx="6256020" cy="5486400"/>
          </a:xfrm>
        </p:spPr>
        <p:txBody>
          <a:bodyPr/>
          <a:lstStyle/>
          <a:p>
            <a:r>
              <a:rPr lang="en-US" dirty="0"/>
              <a:t>Our 3</a:t>
            </a:r>
            <a:r>
              <a:rPr lang="en-US" baseline="30000" dirty="0"/>
              <a:t>rd</a:t>
            </a:r>
            <a:r>
              <a:rPr lang="en-US" dirty="0"/>
              <a:t> Annual Reverse Draw will be held Saturday, November </a:t>
            </a:r>
            <a:r>
              <a:rPr lang="en-US" dirty="0" smtClean="0"/>
              <a:t>14</a:t>
            </a:r>
            <a:r>
              <a:rPr lang="en-US" baseline="30000" dirty="0" smtClean="0"/>
              <a:t>th</a:t>
            </a:r>
            <a:br>
              <a:rPr lang="en-US" baseline="30000" dirty="0" smtClean="0"/>
            </a:br>
            <a:endParaRPr lang="en-US" dirty="0"/>
          </a:p>
          <a:p>
            <a:r>
              <a:rPr lang="en-US" dirty="0"/>
              <a:t>$100 donation for a chance to win $</a:t>
            </a:r>
            <a:r>
              <a:rPr lang="en-US" dirty="0" smtClean="0"/>
              <a:t>10,000</a:t>
            </a:r>
            <a:br>
              <a:rPr lang="en-US" dirty="0" smtClean="0"/>
            </a:br>
            <a:endParaRPr lang="en-US" dirty="0"/>
          </a:p>
          <a:p>
            <a:r>
              <a:rPr lang="en-US" dirty="0" smtClean="0"/>
              <a:t>Each ticket permits two people to attend the event, with heavy hors d’oeuvres.</a:t>
            </a:r>
            <a:br>
              <a:rPr lang="en-US" dirty="0" smtClean="0"/>
            </a:br>
            <a:endParaRPr lang="en-US" dirty="0" smtClean="0"/>
          </a:p>
          <a:p>
            <a:r>
              <a:rPr lang="en-US" dirty="0" smtClean="0"/>
              <a:t>You do </a:t>
            </a:r>
            <a:r>
              <a:rPr lang="en-US" u="sng" dirty="0"/>
              <a:t>not</a:t>
            </a:r>
            <a:r>
              <a:rPr lang="en-US" dirty="0"/>
              <a:t> have to be present to </a:t>
            </a:r>
            <a:r>
              <a:rPr lang="en-US" dirty="0" smtClean="0"/>
              <a:t>win.</a:t>
            </a:r>
          </a:p>
          <a:p>
            <a:pPr marL="76200" indent="0">
              <a:buNone/>
            </a:pPr>
            <a:endParaRPr lang="en-US" dirty="0" smtClean="0"/>
          </a:p>
          <a:p>
            <a:r>
              <a:rPr lang="en-US" dirty="0" smtClean="0"/>
              <a:t>See any Booster officer to purchase tickets.</a:t>
            </a:r>
            <a:endParaRPr lang="en-US" dirty="0"/>
          </a:p>
        </p:txBody>
      </p:sp>
      <p:sp>
        <p:nvSpPr>
          <p:cNvPr id="4" name="Slide Number Placeholder 3">
            <a:extLst>
              <a:ext uri="{FF2B5EF4-FFF2-40B4-BE49-F238E27FC236}">
                <a16:creationId xmlns:a16="http://schemas.microsoft.com/office/drawing/2014/main" xmlns="" id="{19E30F13-18F1-4E2F-BFB3-2ABDC990C9F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Picture 5" descr="A screenshot of a cell phone screen with text&#10;&#10;Description automatically generated">
            <a:extLst>
              <a:ext uri="{FF2B5EF4-FFF2-40B4-BE49-F238E27FC236}">
                <a16:creationId xmlns:a16="http://schemas.microsoft.com/office/drawing/2014/main" xmlns="" id="{3F771244-62BE-44C7-A6E4-69CA93C348A0}"/>
              </a:ext>
            </a:extLst>
          </p:cNvPr>
          <p:cNvPicPr>
            <a:picLocks noChangeAspect="1"/>
          </p:cNvPicPr>
          <p:nvPr/>
        </p:nvPicPr>
        <p:blipFill>
          <a:blip r:embed="rId2"/>
          <a:stretch>
            <a:fillRect/>
          </a:stretch>
        </p:blipFill>
        <p:spPr>
          <a:xfrm>
            <a:off x="6666760" y="2002876"/>
            <a:ext cx="1770957" cy="4065973"/>
          </a:xfrm>
          <a:prstGeom prst="rect">
            <a:avLst/>
          </a:prstGeom>
        </p:spPr>
      </p:pic>
    </p:spTree>
    <p:extLst>
      <p:ext uri="{BB962C8B-B14F-4D97-AF65-F5344CB8AC3E}">
        <p14:creationId xmlns:p14="http://schemas.microsoft.com/office/powerpoint/2010/main" val="3010831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022E9F-EE6A-4364-A0AE-B6E4470489DA}"/>
              </a:ext>
            </a:extLst>
          </p:cNvPr>
          <p:cNvSpPr>
            <a:spLocks noGrp="1"/>
          </p:cNvSpPr>
          <p:nvPr>
            <p:ph type="title"/>
          </p:nvPr>
        </p:nvSpPr>
        <p:spPr/>
        <p:txBody>
          <a:bodyPr/>
          <a:lstStyle/>
          <a:p>
            <a:pPr algn="ctr"/>
            <a:r>
              <a:rPr lang="en-US" dirty="0"/>
              <a:t>2021 Officer Nominations</a:t>
            </a:r>
          </a:p>
        </p:txBody>
      </p:sp>
      <p:sp>
        <p:nvSpPr>
          <p:cNvPr id="3" name="Text Placeholder 2">
            <a:extLst>
              <a:ext uri="{FF2B5EF4-FFF2-40B4-BE49-F238E27FC236}">
                <a16:creationId xmlns:a16="http://schemas.microsoft.com/office/drawing/2014/main" xmlns="" id="{F91B1EAC-D71D-41B9-B24A-3DAA4ACDB033}"/>
              </a:ext>
            </a:extLst>
          </p:cNvPr>
          <p:cNvSpPr>
            <a:spLocks noGrp="1"/>
          </p:cNvSpPr>
          <p:nvPr>
            <p:ph type="body" idx="1"/>
          </p:nvPr>
        </p:nvSpPr>
        <p:spPr/>
        <p:txBody>
          <a:bodyPr/>
          <a:lstStyle/>
          <a:p>
            <a:endParaRPr lang="en-US" dirty="0"/>
          </a:p>
          <a:p>
            <a:pPr marL="76200" indent="0">
              <a:buNone/>
            </a:pPr>
            <a:r>
              <a:rPr lang="en-US" dirty="0"/>
              <a:t>The following individuals have been nominated for 2021. The official election will occur at the November Booster </a:t>
            </a:r>
            <a:r>
              <a:rPr lang="en-US" dirty="0" smtClean="0"/>
              <a:t>meeting.</a:t>
            </a:r>
            <a:endParaRPr lang="en-US" dirty="0"/>
          </a:p>
          <a:p>
            <a:endParaRPr lang="en-US" dirty="0"/>
          </a:p>
          <a:p>
            <a:pPr marL="76200" indent="0">
              <a:buNone/>
            </a:pPr>
            <a:endParaRPr lang="en-US" dirty="0"/>
          </a:p>
          <a:p>
            <a:r>
              <a:rPr lang="en-US" dirty="0"/>
              <a:t>President- Chris Buescher</a:t>
            </a:r>
          </a:p>
          <a:p>
            <a:endParaRPr lang="en-US" dirty="0"/>
          </a:p>
          <a:p>
            <a:r>
              <a:rPr lang="en-US" dirty="0"/>
              <a:t>Vice-President- Michael Spence</a:t>
            </a:r>
          </a:p>
          <a:p>
            <a:endParaRPr lang="en-US" dirty="0"/>
          </a:p>
          <a:p>
            <a:r>
              <a:rPr lang="en-US" dirty="0"/>
              <a:t>Secretary- Suzanne </a:t>
            </a:r>
            <a:r>
              <a:rPr lang="en-US" dirty="0" smtClean="0"/>
              <a:t>Tanner</a:t>
            </a:r>
          </a:p>
          <a:p>
            <a:endParaRPr lang="en-US" dirty="0"/>
          </a:p>
          <a:p>
            <a:pPr marL="76200" indent="0">
              <a:buNone/>
            </a:pPr>
            <a:r>
              <a:rPr lang="en-US" dirty="0" smtClean="0"/>
              <a:t>Any nominations from the floor?</a:t>
            </a:r>
            <a:endParaRPr lang="en-US" dirty="0"/>
          </a:p>
        </p:txBody>
      </p:sp>
      <p:sp>
        <p:nvSpPr>
          <p:cNvPr id="4" name="Slide Number Placeholder 3">
            <a:extLst>
              <a:ext uri="{FF2B5EF4-FFF2-40B4-BE49-F238E27FC236}">
                <a16:creationId xmlns:a16="http://schemas.microsoft.com/office/drawing/2014/main" xmlns="" id="{D4AD1C87-878A-4A4B-BF22-96F68CBC94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1362576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7CFC2A-FF40-4371-B2F3-D67F5F8EADE8}"/>
              </a:ext>
            </a:extLst>
          </p:cNvPr>
          <p:cNvSpPr>
            <a:spLocks noGrp="1"/>
          </p:cNvSpPr>
          <p:nvPr>
            <p:ph type="title"/>
          </p:nvPr>
        </p:nvSpPr>
        <p:spPr/>
        <p:txBody>
          <a:bodyPr/>
          <a:lstStyle/>
          <a:p>
            <a:r>
              <a:rPr lang="en-US" dirty="0"/>
              <a:t>State Farm- Quotes For Good</a:t>
            </a:r>
          </a:p>
        </p:txBody>
      </p:sp>
      <p:sp>
        <p:nvSpPr>
          <p:cNvPr id="3" name="Text Placeholder 2">
            <a:extLst>
              <a:ext uri="{FF2B5EF4-FFF2-40B4-BE49-F238E27FC236}">
                <a16:creationId xmlns:a16="http://schemas.microsoft.com/office/drawing/2014/main" xmlns="" id="{AE36BDCD-F196-4097-BA83-A223B70A2634}"/>
              </a:ext>
            </a:extLst>
          </p:cNvPr>
          <p:cNvSpPr>
            <a:spLocks noGrp="1"/>
          </p:cNvSpPr>
          <p:nvPr>
            <p:ph type="body" idx="1"/>
          </p:nvPr>
        </p:nvSpPr>
        <p:spPr/>
        <p:txBody>
          <a:bodyPr/>
          <a:lstStyle/>
          <a:p>
            <a:endParaRPr lang="en-US" dirty="0"/>
          </a:p>
          <a:p>
            <a:endParaRPr lang="en-US" dirty="0"/>
          </a:p>
          <a:p>
            <a:r>
              <a:rPr lang="en-US" dirty="0"/>
              <a:t>A great way to earn $10/name &amp; phone number to your student’s account</a:t>
            </a:r>
          </a:p>
          <a:p>
            <a:endParaRPr lang="en-US" dirty="0"/>
          </a:p>
          <a:p>
            <a:r>
              <a:rPr lang="en-US" dirty="0"/>
              <a:t>In 2019- parents earned $4,100 towards their student’s band account</a:t>
            </a:r>
          </a:p>
          <a:p>
            <a:endParaRPr lang="en-US" dirty="0"/>
          </a:p>
          <a:p>
            <a:r>
              <a:rPr lang="en-US" dirty="0"/>
              <a:t>It’s easy and HASSLE FREE!!!</a:t>
            </a:r>
          </a:p>
          <a:p>
            <a:endParaRPr lang="en-US" dirty="0"/>
          </a:p>
          <a:p>
            <a:r>
              <a:rPr lang="en-US" dirty="0" smtClean="0"/>
              <a:t>Video from Paul </a:t>
            </a:r>
            <a:r>
              <a:rPr lang="en-US" dirty="0" err="1" smtClean="0"/>
              <a:t>Cribbs</a:t>
            </a:r>
            <a:endParaRPr lang="en-US" dirty="0"/>
          </a:p>
        </p:txBody>
      </p:sp>
      <p:sp>
        <p:nvSpPr>
          <p:cNvPr id="4" name="Slide Number Placeholder 3">
            <a:extLst>
              <a:ext uri="{FF2B5EF4-FFF2-40B4-BE49-F238E27FC236}">
                <a16:creationId xmlns:a16="http://schemas.microsoft.com/office/drawing/2014/main" xmlns="" id="{D48CC131-25FC-4C12-BB34-0C729EEC59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4143242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3F3988-EB8F-4504-92DF-FFB6E7D72837}"/>
              </a:ext>
            </a:extLst>
          </p:cNvPr>
          <p:cNvSpPr>
            <a:spLocks noGrp="1"/>
          </p:cNvSpPr>
          <p:nvPr>
            <p:ph type="title"/>
          </p:nvPr>
        </p:nvSpPr>
        <p:spPr/>
        <p:txBody>
          <a:bodyPr/>
          <a:lstStyle/>
          <a:p>
            <a:pPr algn="ctr"/>
            <a:r>
              <a:rPr lang="en-US" dirty="0"/>
              <a:t>A.R.F.</a:t>
            </a:r>
          </a:p>
        </p:txBody>
      </p:sp>
      <p:sp>
        <p:nvSpPr>
          <p:cNvPr id="3" name="Text Placeholder 2">
            <a:extLst>
              <a:ext uri="{FF2B5EF4-FFF2-40B4-BE49-F238E27FC236}">
                <a16:creationId xmlns:a16="http://schemas.microsoft.com/office/drawing/2014/main" xmlns="" id="{854F79C2-214B-45EC-A5D4-8CAE0107B448}"/>
              </a:ext>
            </a:extLst>
          </p:cNvPr>
          <p:cNvSpPr>
            <a:spLocks noGrp="1"/>
          </p:cNvSpPr>
          <p:nvPr>
            <p:ph type="body" idx="1"/>
          </p:nvPr>
        </p:nvSpPr>
        <p:spPr/>
        <p:txBody>
          <a:bodyPr/>
          <a:lstStyle/>
          <a:p>
            <a:pPr marL="66040" marR="0" lvl="0" indent="0" algn="l" defTabSz="914400" rtl="0" eaLnBrk="1" fontAlgn="auto" latinLnBrk="0" hangingPunct="1">
              <a:lnSpc>
                <a:spcPct val="100000"/>
              </a:lnSpc>
              <a:spcBef>
                <a:spcPts val="0"/>
              </a:spcBef>
              <a:spcAft>
                <a:spcPts val="0"/>
              </a:spcAft>
              <a:buClr>
                <a:srgbClr val="C00000"/>
              </a:buClr>
              <a:buSzPts val="2560"/>
              <a:buNone/>
              <a:tabLst/>
              <a:defRPr/>
            </a:pPr>
            <a:r>
              <a:rPr kumimoji="0" lang="en-US" sz="3200" b="0" i="0" u="none" strike="noStrike" kern="0" cap="none" spc="0" normalizeH="0" baseline="0" noProof="0" dirty="0">
                <a:ln>
                  <a:noFill/>
                </a:ln>
                <a:solidFill>
                  <a:srgbClr val="000000"/>
                </a:solidFill>
                <a:effectLst/>
                <a:uLnTx/>
                <a:uFillTx/>
                <a:latin typeface="Corbel"/>
                <a:sym typeface="Corbel"/>
              </a:rPr>
              <a:t>The key to a successful marching system is summed up in this </a:t>
            </a:r>
            <a:r>
              <a:rPr kumimoji="0" lang="en-US" sz="3200" b="0" i="0" u="none" strike="noStrike" kern="0" cap="none" spc="0" normalizeH="0" baseline="0" noProof="0" dirty="0" smtClean="0">
                <a:ln>
                  <a:noFill/>
                </a:ln>
                <a:solidFill>
                  <a:srgbClr val="000000"/>
                </a:solidFill>
                <a:effectLst/>
                <a:uLnTx/>
                <a:uFillTx/>
                <a:latin typeface="Corbel"/>
                <a:sym typeface="Corbel"/>
              </a:rPr>
              <a:t>acronym:</a:t>
            </a: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A- Absolute</a:t>
            </a: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R- Rigid</a:t>
            </a: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endParaRPr kumimoji="0" lang="en-US" sz="3200" b="0" i="0" u="none" strike="noStrike" kern="0" cap="none" spc="0" normalizeH="0" baseline="0" noProof="0" dirty="0">
              <a:ln>
                <a:noFill/>
              </a:ln>
              <a:solidFill>
                <a:srgbClr val="000000"/>
              </a:solidFill>
              <a:effectLst/>
              <a:uLnTx/>
              <a:uFillTx/>
              <a:latin typeface="Corbel"/>
              <a:sym typeface="Corbel"/>
            </a:endParaRPr>
          </a:p>
          <a:p>
            <a:pPr marL="457200" marR="0" lvl="0" indent="-391160" algn="l" defTabSz="914400" rtl="0" eaLnBrk="1" fontAlgn="auto" latinLnBrk="0" hangingPunct="1">
              <a:lnSpc>
                <a:spcPct val="100000"/>
              </a:lnSpc>
              <a:spcBef>
                <a:spcPts val="0"/>
              </a:spcBef>
              <a:spcAft>
                <a:spcPts val="0"/>
              </a:spcAft>
              <a:buClr>
                <a:srgbClr val="C00000"/>
              </a:buClr>
              <a:buSzPts val="2560"/>
              <a:buFont typeface="Noto Sans Symbols"/>
              <a:buChar char="◼"/>
              <a:tabLst/>
              <a:defRPr/>
            </a:pPr>
            <a:r>
              <a:rPr kumimoji="0" lang="en-US" sz="4000" b="1" i="0" u="none" strike="noStrike" kern="0" cap="none" spc="0" normalizeH="0" baseline="0" noProof="0" dirty="0">
                <a:ln>
                  <a:noFill/>
                </a:ln>
                <a:solidFill>
                  <a:srgbClr val="000000"/>
                </a:solidFill>
                <a:effectLst/>
                <a:uLnTx/>
                <a:uFillTx/>
                <a:latin typeface="Corbel"/>
                <a:sym typeface="Corbel"/>
              </a:rPr>
              <a:t>F- Flexibility</a:t>
            </a:r>
          </a:p>
          <a:p>
            <a:endParaRPr lang="en-US" dirty="0"/>
          </a:p>
        </p:txBody>
      </p:sp>
      <p:sp>
        <p:nvSpPr>
          <p:cNvPr id="4" name="Slide Number Placeholder 3">
            <a:extLst>
              <a:ext uri="{FF2B5EF4-FFF2-40B4-BE49-F238E27FC236}">
                <a16:creationId xmlns:a16="http://schemas.microsoft.com/office/drawing/2014/main" xmlns="" id="{D41826DF-494A-4C4B-9516-792D458F12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3318403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8"/>
          <p:cNvSpPr txBox="1">
            <a:spLocks noGrp="1"/>
          </p:cNvSpPr>
          <p:nvPr>
            <p:ph type="title"/>
          </p:nvPr>
        </p:nvSpPr>
        <p:spPr>
          <a:xfrm>
            <a:off x="0" y="838200"/>
            <a:ext cx="9144000" cy="13716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Treasurer’s Report</a:t>
            </a:r>
            <a:endParaRPr/>
          </a:p>
        </p:txBody>
      </p:sp>
      <p:sp>
        <p:nvSpPr>
          <p:cNvPr id="208" name="Google Shape;208;p18"/>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19"/>
          <p:cNvSpPr txBox="1">
            <a:spLocks noGrp="1"/>
          </p:cNvSpPr>
          <p:nvPr>
            <p:ph type="title"/>
          </p:nvPr>
        </p:nvSpPr>
        <p:spPr>
          <a:xfrm>
            <a:off x="0" y="2743200"/>
            <a:ext cx="9144000" cy="13716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Committee Chair Reports</a:t>
            </a:r>
            <a:endParaRPr/>
          </a:p>
        </p:txBody>
      </p:sp>
      <p:sp>
        <p:nvSpPr>
          <p:cNvPr id="215" name="Google Shape;215;p19"/>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dirty="0"/>
              <a:t>2020 Band Booster Committee Reports</a:t>
            </a:r>
            <a:endParaRPr dirty="0"/>
          </a:p>
        </p:txBody>
      </p:sp>
      <p:sp>
        <p:nvSpPr>
          <p:cNvPr id="221" name="Google Shape;221;p20"/>
          <p:cNvSpPr txBox="1">
            <a:spLocks noGrp="1"/>
          </p:cNvSpPr>
          <p:nvPr>
            <p:ph type="body" idx="1"/>
          </p:nvPr>
        </p:nvSpPr>
        <p:spPr>
          <a:xfrm>
            <a:off x="228600" y="990600"/>
            <a:ext cx="8686800" cy="5715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Band Store - Tabor</a:t>
            </a:r>
          </a:p>
          <a:p>
            <a:pPr marL="342900" lvl="0" indent="-342900" algn="l" rtl="0">
              <a:spcBef>
                <a:spcPts val="480"/>
              </a:spcBef>
              <a:spcAft>
                <a:spcPts val="0"/>
              </a:spcAft>
              <a:buClr>
                <a:schemeClr val="dk1"/>
              </a:buClr>
              <a:buSzPts val="2400"/>
              <a:buChar char="•"/>
            </a:pPr>
            <a:r>
              <a:rPr lang="en-US" dirty="0"/>
              <a:t>Chaperones - Tanner</a:t>
            </a:r>
          </a:p>
          <a:p>
            <a:pPr marL="342900" lvl="0" indent="-342900" algn="l" rtl="0">
              <a:spcBef>
                <a:spcPts val="480"/>
              </a:spcBef>
              <a:spcAft>
                <a:spcPts val="0"/>
              </a:spcAft>
              <a:buClr>
                <a:schemeClr val="dk1"/>
              </a:buClr>
              <a:buSzPts val="2400"/>
              <a:buChar char="•"/>
            </a:pPr>
            <a:r>
              <a:rPr lang="en-US" dirty="0"/>
              <a:t>Programs - Buescher</a:t>
            </a:r>
          </a:p>
          <a:p>
            <a:pPr marL="342900" lvl="0" indent="-342900" algn="l" rtl="0">
              <a:spcBef>
                <a:spcPts val="480"/>
              </a:spcBef>
              <a:spcAft>
                <a:spcPts val="0"/>
              </a:spcAft>
              <a:buClr>
                <a:schemeClr val="dk1"/>
              </a:buClr>
              <a:buSzPts val="2400"/>
              <a:buChar char="•"/>
            </a:pPr>
            <a:r>
              <a:rPr lang="en-US" dirty="0"/>
              <a:t>Nurses - Anderson</a:t>
            </a:r>
          </a:p>
          <a:p>
            <a:pPr marL="342900" lvl="0" indent="-342900" algn="l" rtl="0">
              <a:spcBef>
                <a:spcPts val="480"/>
              </a:spcBef>
              <a:spcAft>
                <a:spcPts val="0"/>
              </a:spcAft>
              <a:buClr>
                <a:schemeClr val="dk1"/>
              </a:buClr>
              <a:buSzPts val="2400"/>
              <a:buChar char="•"/>
            </a:pPr>
            <a:r>
              <a:rPr lang="en-US" dirty="0"/>
              <a:t>Bus Drivers - Buescher</a:t>
            </a:r>
          </a:p>
          <a:p>
            <a:pPr marL="342900" lvl="0" indent="-342900" algn="l" rtl="0">
              <a:spcBef>
                <a:spcPts val="480"/>
              </a:spcBef>
              <a:spcAft>
                <a:spcPts val="0"/>
              </a:spcAft>
              <a:buClr>
                <a:schemeClr val="dk1"/>
              </a:buClr>
              <a:buSzPts val="2400"/>
              <a:buChar char="•"/>
            </a:pPr>
            <a:r>
              <a:rPr lang="en-US" dirty="0"/>
              <a:t>Prop &amp; Pit – Spence/Langston</a:t>
            </a:r>
          </a:p>
          <a:p>
            <a:pPr marL="342900" lvl="0" indent="-342900" algn="l" rtl="0">
              <a:spcBef>
                <a:spcPts val="480"/>
              </a:spcBef>
              <a:spcAft>
                <a:spcPts val="0"/>
              </a:spcAft>
              <a:buClr>
                <a:schemeClr val="dk1"/>
              </a:buClr>
              <a:buSzPts val="2400"/>
              <a:buChar char="•"/>
            </a:pPr>
            <a:r>
              <a:rPr lang="en-US" dirty="0"/>
              <a:t>Uniforms - Oglesby</a:t>
            </a:r>
          </a:p>
          <a:p>
            <a:pPr marL="342900" lvl="0" indent="-342900" algn="l" rtl="0">
              <a:spcBef>
                <a:spcPts val="480"/>
              </a:spcBef>
              <a:spcAft>
                <a:spcPts val="0"/>
              </a:spcAft>
              <a:buClr>
                <a:schemeClr val="dk1"/>
              </a:buClr>
              <a:buSzPts val="2400"/>
              <a:buChar char="•"/>
            </a:pPr>
            <a:r>
              <a:rPr lang="en-US" dirty="0"/>
              <a:t>Water – </a:t>
            </a:r>
            <a:r>
              <a:rPr lang="en-US" dirty="0" err="1"/>
              <a:t>Waldroup</a:t>
            </a:r>
            <a:endParaRPr lang="en-US" dirty="0"/>
          </a:p>
          <a:p>
            <a:pPr marL="342900" lvl="0" indent="-342900" algn="l" rtl="0">
              <a:spcBef>
                <a:spcPts val="480"/>
              </a:spcBef>
              <a:spcAft>
                <a:spcPts val="0"/>
              </a:spcAft>
              <a:buClr>
                <a:schemeClr val="dk1"/>
              </a:buClr>
              <a:buSzPts val="2400"/>
              <a:buChar char="•"/>
            </a:pPr>
            <a:endParaRPr dirty="0"/>
          </a:p>
          <a:p>
            <a:pPr marL="0" lvl="0" indent="0" algn="l" rtl="0">
              <a:spcBef>
                <a:spcPts val="480"/>
              </a:spcBef>
              <a:spcAft>
                <a:spcPts val="0"/>
              </a:spcAft>
              <a:buClr>
                <a:schemeClr val="dk1"/>
              </a:buClr>
              <a:buSzPts val="2400"/>
              <a:buNone/>
            </a:pPr>
            <a:endParaRPr dirty="0"/>
          </a:p>
        </p:txBody>
      </p:sp>
      <p:sp>
        <p:nvSpPr>
          <p:cNvPr id="222" name="Google Shape;222;p20"/>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84CDAA-4920-4541-9744-3D8C1C1CFE80}"/>
              </a:ext>
            </a:extLst>
          </p:cNvPr>
          <p:cNvSpPr>
            <a:spLocks noGrp="1"/>
          </p:cNvSpPr>
          <p:nvPr>
            <p:ph type="title"/>
          </p:nvPr>
        </p:nvSpPr>
        <p:spPr/>
        <p:txBody>
          <a:bodyPr/>
          <a:lstStyle/>
          <a:p>
            <a:pPr algn="ctr"/>
            <a:r>
              <a:rPr lang="en-US" dirty="0"/>
              <a:t>Questions</a:t>
            </a:r>
          </a:p>
        </p:txBody>
      </p:sp>
      <p:sp>
        <p:nvSpPr>
          <p:cNvPr id="3" name="Text Placeholder 2">
            <a:extLst>
              <a:ext uri="{FF2B5EF4-FFF2-40B4-BE49-F238E27FC236}">
                <a16:creationId xmlns:a16="http://schemas.microsoft.com/office/drawing/2014/main" xmlns="" id="{FF879EE1-A070-4320-B4D3-C1799451AC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xmlns="" id="{8DE98434-BF0A-4A6D-BBA3-225E945B5A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6" name="Picture 5" descr="A view of a city next to a stadium&#10;&#10;Description automatically generated">
            <a:extLst>
              <a:ext uri="{FF2B5EF4-FFF2-40B4-BE49-F238E27FC236}">
                <a16:creationId xmlns:a16="http://schemas.microsoft.com/office/drawing/2014/main" xmlns="" id="{DBDF1B40-1092-4EDB-890B-F9CAE62CE07C}"/>
              </a:ext>
            </a:extLst>
          </p:cNvPr>
          <p:cNvPicPr>
            <a:picLocks noChangeAspect="1"/>
          </p:cNvPicPr>
          <p:nvPr/>
        </p:nvPicPr>
        <p:blipFill>
          <a:blip r:embed="rId2"/>
          <a:stretch>
            <a:fillRect/>
          </a:stretch>
        </p:blipFill>
        <p:spPr>
          <a:xfrm>
            <a:off x="82118" y="854075"/>
            <a:ext cx="8833282" cy="5883104"/>
          </a:xfrm>
          <a:prstGeom prst="rect">
            <a:avLst/>
          </a:prstGeom>
        </p:spPr>
      </p:pic>
    </p:spTree>
    <p:extLst>
      <p:ext uri="{BB962C8B-B14F-4D97-AF65-F5344CB8AC3E}">
        <p14:creationId xmlns:p14="http://schemas.microsoft.com/office/powerpoint/2010/main" val="3502129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1"/>
          <p:cNvSpPr txBox="1">
            <a:spLocks noGrp="1"/>
          </p:cNvSpPr>
          <p:nvPr>
            <p:ph type="title"/>
          </p:nvPr>
        </p:nvSpPr>
        <p:spPr>
          <a:xfrm>
            <a:off x="0" y="807868"/>
            <a:ext cx="9144000" cy="3764132"/>
          </a:xfrm>
          <a:prstGeom prst="rect">
            <a:avLst/>
          </a:prstGeom>
          <a:solidFill>
            <a:srgbClr val="FF0000"/>
          </a:solidFill>
          <a:ln>
            <a:noFill/>
          </a:ln>
        </p:spPr>
        <p:txBody>
          <a:bodyPr spcFirstLastPara="1" wrap="square" lIns="91425" tIns="45700" rIns="91425" bIns="45700" anchor="ctr" anchorCtr="0">
            <a:normAutofit/>
          </a:bodyPr>
          <a:lstStyle/>
          <a:p>
            <a:pPr marL="112713" lvl="0" indent="0" algn="ctr" rtl="0">
              <a:lnSpc>
                <a:spcPct val="150000"/>
              </a:lnSpc>
              <a:spcBef>
                <a:spcPts val="0"/>
              </a:spcBef>
              <a:spcAft>
                <a:spcPts val="0"/>
              </a:spcAft>
              <a:buNone/>
            </a:pPr>
            <a:r>
              <a:rPr lang="en-US" sz="3600" dirty="0"/>
              <a:t>Next Booster Meeting</a:t>
            </a:r>
            <a:br>
              <a:rPr lang="en-US" sz="3600" dirty="0"/>
            </a:br>
            <a:r>
              <a:rPr lang="en-US" sz="3600" dirty="0"/>
              <a:t>Monday, November 30</a:t>
            </a:r>
            <a:r>
              <a:rPr lang="en-US" sz="3600" baseline="30000" dirty="0"/>
              <a:t>th</a:t>
            </a:r>
            <a:r>
              <a:rPr lang="en-US" sz="3600" dirty="0"/>
              <a:t> @ 6:30 PM</a:t>
            </a:r>
            <a:br>
              <a:rPr lang="en-US" sz="3600" dirty="0"/>
            </a:br>
            <a:r>
              <a:rPr lang="en-US" sz="3600" dirty="0"/>
              <a:t>LHS CAFETERIA</a:t>
            </a:r>
            <a:endParaRPr sz="3600" i="1" dirty="0"/>
          </a:p>
        </p:txBody>
      </p:sp>
      <p:sp>
        <p:nvSpPr>
          <p:cNvPr id="228" name="Google Shape;228;p21"/>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0" y="0"/>
            <a:ext cx="8153400" cy="8382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a:t>Agenda</a:t>
            </a:r>
            <a:endParaRPr/>
          </a:p>
        </p:txBody>
      </p:sp>
      <p:sp>
        <p:nvSpPr>
          <p:cNvPr id="97" name="Google Shape;97;p2"/>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Welcome</a:t>
            </a:r>
            <a:endParaRPr dirty="0"/>
          </a:p>
          <a:p>
            <a:pPr marL="342900" lvl="0" indent="-342900" algn="l" rtl="0">
              <a:spcBef>
                <a:spcPts val="480"/>
              </a:spcBef>
              <a:spcAft>
                <a:spcPts val="0"/>
              </a:spcAft>
              <a:buClr>
                <a:schemeClr val="dk1"/>
              </a:buClr>
              <a:buSzPts val="2400"/>
              <a:buChar char="•"/>
            </a:pPr>
            <a:r>
              <a:rPr lang="en-US" dirty="0"/>
              <a:t>Director’s Comments </a:t>
            </a:r>
            <a:endParaRPr dirty="0"/>
          </a:p>
          <a:p>
            <a:pPr marL="342900" lvl="0" indent="-342900" algn="l" rtl="0">
              <a:spcBef>
                <a:spcPts val="480"/>
              </a:spcBef>
              <a:spcAft>
                <a:spcPts val="0"/>
              </a:spcAft>
              <a:buClr>
                <a:schemeClr val="dk1"/>
              </a:buClr>
              <a:buSzPts val="2400"/>
              <a:buChar char="•"/>
            </a:pPr>
            <a:r>
              <a:rPr lang="en-US" dirty="0"/>
              <a:t>Secretary’s Report</a:t>
            </a:r>
            <a:endParaRPr dirty="0"/>
          </a:p>
          <a:p>
            <a:pPr marL="742950" lvl="1" indent="-285750" algn="l" rtl="0">
              <a:spcBef>
                <a:spcPts val="400"/>
              </a:spcBef>
              <a:spcAft>
                <a:spcPts val="0"/>
              </a:spcAft>
              <a:buClr>
                <a:schemeClr val="dk1"/>
              </a:buClr>
              <a:buSzPts val="2000"/>
              <a:buChar char="–"/>
            </a:pPr>
            <a:r>
              <a:rPr lang="en-US" dirty="0"/>
              <a:t>Approval of Minutes from previous meeting</a:t>
            </a:r>
            <a:endParaRPr dirty="0"/>
          </a:p>
          <a:p>
            <a:pPr marL="342900" lvl="0" indent="-342900" algn="l" rtl="0">
              <a:spcBef>
                <a:spcPts val="480"/>
              </a:spcBef>
              <a:spcAft>
                <a:spcPts val="0"/>
              </a:spcAft>
              <a:buClr>
                <a:schemeClr val="dk1"/>
              </a:buClr>
              <a:buSzPts val="2400"/>
              <a:buChar char="•"/>
            </a:pPr>
            <a:r>
              <a:rPr lang="en-US" dirty="0" smtClean="0"/>
              <a:t>President’s Comments</a:t>
            </a:r>
          </a:p>
          <a:p>
            <a:pPr marL="342900" lvl="0" indent="-342900" algn="l" rtl="0">
              <a:spcBef>
                <a:spcPts val="480"/>
              </a:spcBef>
              <a:spcAft>
                <a:spcPts val="0"/>
              </a:spcAft>
              <a:buClr>
                <a:schemeClr val="dk1"/>
              </a:buClr>
              <a:buSzPts val="2400"/>
              <a:buChar char="•"/>
            </a:pPr>
            <a:r>
              <a:rPr lang="en-US" dirty="0" smtClean="0"/>
              <a:t>Treasurer’s </a:t>
            </a:r>
            <a:r>
              <a:rPr lang="en-US" dirty="0"/>
              <a:t>Report</a:t>
            </a:r>
            <a:endParaRPr dirty="0"/>
          </a:p>
          <a:p>
            <a:pPr marL="342900" lvl="0" indent="-342900" algn="l" rtl="0">
              <a:spcBef>
                <a:spcPts val="480"/>
              </a:spcBef>
              <a:spcAft>
                <a:spcPts val="0"/>
              </a:spcAft>
              <a:buClr>
                <a:schemeClr val="dk1"/>
              </a:buClr>
              <a:buSzPts val="2400"/>
              <a:buChar char="•"/>
            </a:pPr>
            <a:r>
              <a:rPr lang="en-US" dirty="0"/>
              <a:t>Committee Chair Reports/Announcements</a:t>
            </a:r>
            <a:endParaRPr dirty="0"/>
          </a:p>
          <a:p>
            <a:pPr marL="342900" lvl="0" indent="-342900" algn="l" rtl="0">
              <a:spcBef>
                <a:spcPts val="480"/>
              </a:spcBef>
              <a:spcAft>
                <a:spcPts val="0"/>
              </a:spcAft>
              <a:buClr>
                <a:schemeClr val="dk1"/>
              </a:buClr>
              <a:buSzPts val="2400"/>
              <a:buChar char="•"/>
            </a:pPr>
            <a:r>
              <a:rPr lang="en-US" dirty="0"/>
              <a:t>Next Band Booster Meeting-Called Meeting</a:t>
            </a:r>
            <a:endParaRPr dirty="0"/>
          </a:p>
          <a:p>
            <a:pPr marL="742950" lvl="1" indent="-158750" algn="l" rtl="0">
              <a:spcBef>
                <a:spcPts val="400"/>
              </a:spcBef>
              <a:spcAft>
                <a:spcPts val="0"/>
              </a:spcAft>
              <a:buClr>
                <a:schemeClr val="dk1"/>
              </a:buClr>
              <a:buSzPts val="2000"/>
              <a:buNone/>
            </a:pPr>
            <a:endParaRPr dirty="0"/>
          </a:p>
        </p:txBody>
      </p:sp>
      <p:sp>
        <p:nvSpPr>
          <p:cNvPr id="98" name="Google Shape;98;p2"/>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Update on our fall Marching Season</a:t>
            </a:r>
            <a:endParaRPr dirty="0"/>
          </a:p>
        </p:txBody>
      </p:sp>
      <p:sp>
        <p:nvSpPr>
          <p:cNvPr id="125" name="Google Shape;125;p6"/>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457200" lvl="1" indent="0" algn="l" rtl="0">
              <a:spcBef>
                <a:spcPts val="400"/>
              </a:spcBef>
              <a:spcAft>
                <a:spcPts val="0"/>
              </a:spcAft>
              <a:buClr>
                <a:schemeClr val="dk1"/>
              </a:buClr>
              <a:buSzPts val="2000"/>
              <a:buNone/>
            </a:pPr>
            <a:r>
              <a:rPr lang="en-US" sz="3200" dirty="0" smtClean="0"/>
              <a:t>COVID-19 </a:t>
            </a:r>
            <a:r>
              <a:rPr lang="en-US" sz="3200" dirty="0"/>
              <a:t>Update- moving the band to the visitor's side to allow for more </a:t>
            </a:r>
            <a:r>
              <a:rPr lang="en-US" sz="3200" dirty="0" smtClean="0"/>
              <a:t>spacing – Sections O and P</a:t>
            </a:r>
            <a:endParaRPr lang="en-US" sz="3200" dirty="0"/>
          </a:p>
          <a:p>
            <a:pPr marL="457200" lvl="1" indent="0" algn="l" rtl="0">
              <a:spcBef>
                <a:spcPts val="400"/>
              </a:spcBef>
              <a:spcAft>
                <a:spcPts val="0"/>
              </a:spcAft>
              <a:buClr>
                <a:schemeClr val="dk1"/>
              </a:buClr>
              <a:buSzPts val="2000"/>
              <a:buNone/>
            </a:pPr>
            <a:endParaRPr lang="en-US" sz="3200" dirty="0"/>
          </a:p>
          <a:p>
            <a:pPr marL="457200" lvl="1" indent="0" algn="l" rtl="0">
              <a:spcBef>
                <a:spcPts val="400"/>
              </a:spcBef>
              <a:spcAft>
                <a:spcPts val="0"/>
              </a:spcAft>
              <a:buClr>
                <a:schemeClr val="dk1"/>
              </a:buClr>
              <a:buSzPts val="2000"/>
              <a:buNone/>
            </a:pPr>
            <a:r>
              <a:rPr lang="en-US" sz="3200" dirty="0"/>
              <a:t>Contest- November </a:t>
            </a:r>
            <a:r>
              <a:rPr lang="en-US" sz="3200" dirty="0" smtClean="0"/>
              <a:t>7th in Jacksonville</a:t>
            </a:r>
            <a:endParaRPr lang="en-US" sz="3200" dirty="0"/>
          </a:p>
          <a:p>
            <a:pPr marL="457200" lvl="1" indent="0" algn="l" rtl="0">
              <a:spcBef>
                <a:spcPts val="400"/>
              </a:spcBef>
              <a:spcAft>
                <a:spcPts val="0"/>
              </a:spcAft>
              <a:buClr>
                <a:schemeClr val="dk1"/>
              </a:buClr>
              <a:buSzPts val="2000"/>
              <a:buNone/>
            </a:pPr>
            <a:endParaRPr lang="en-US" sz="3200" dirty="0"/>
          </a:p>
          <a:p>
            <a:pPr marL="457200" lvl="1" indent="0" algn="l" rtl="0">
              <a:spcBef>
                <a:spcPts val="400"/>
              </a:spcBef>
              <a:spcAft>
                <a:spcPts val="0"/>
              </a:spcAft>
              <a:buClr>
                <a:schemeClr val="dk1"/>
              </a:buClr>
              <a:buSzPts val="2000"/>
              <a:buNone/>
            </a:pPr>
            <a:r>
              <a:rPr lang="en-US" sz="3200" dirty="0"/>
              <a:t>8</a:t>
            </a:r>
            <a:r>
              <a:rPr lang="en-US" sz="3200" baseline="30000" dirty="0"/>
              <a:t>th</a:t>
            </a:r>
            <a:r>
              <a:rPr lang="en-US" sz="3200" dirty="0"/>
              <a:t> Grade </a:t>
            </a:r>
            <a:r>
              <a:rPr lang="en-US" sz="3200" dirty="0" smtClean="0"/>
              <a:t>Night – postponed, workin</a:t>
            </a:r>
            <a:r>
              <a:rPr lang="en-US" sz="3200" dirty="0" smtClean="0"/>
              <a:t>g on another date, likely during playoffs</a:t>
            </a:r>
          </a:p>
          <a:p>
            <a:pPr marL="457200" lvl="1" indent="0" algn="l" rtl="0">
              <a:spcBef>
                <a:spcPts val="400"/>
              </a:spcBef>
              <a:spcAft>
                <a:spcPts val="0"/>
              </a:spcAft>
              <a:buClr>
                <a:schemeClr val="dk1"/>
              </a:buClr>
              <a:buSzPts val="2000"/>
              <a:buNone/>
            </a:pPr>
            <a:endParaRPr lang="en-US" sz="3200" dirty="0"/>
          </a:p>
          <a:p>
            <a:pPr marL="457200" lvl="1" indent="0" algn="l" rtl="0">
              <a:spcBef>
                <a:spcPts val="400"/>
              </a:spcBef>
              <a:spcAft>
                <a:spcPts val="0"/>
              </a:spcAft>
              <a:buClr>
                <a:schemeClr val="dk1"/>
              </a:buClr>
              <a:buSzPts val="2000"/>
              <a:buNone/>
            </a:pPr>
            <a:r>
              <a:rPr lang="en-US" sz="3200" dirty="0" smtClean="0"/>
              <a:t>Senior Banquet will be Dec. 15. More info later.</a:t>
            </a:r>
            <a:endParaRPr lang="en-US" sz="3200" dirty="0"/>
          </a:p>
          <a:p>
            <a:pPr marL="457200" lvl="1" indent="0" algn="l" rtl="0">
              <a:spcBef>
                <a:spcPts val="400"/>
              </a:spcBef>
              <a:spcAft>
                <a:spcPts val="0"/>
              </a:spcAft>
              <a:buClr>
                <a:schemeClr val="dk1"/>
              </a:buClr>
              <a:buSzPts val="2000"/>
              <a:buNone/>
            </a:pPr>
            <a:endParaRPr lang="en-US" dirty="0"/>
          </a:p>
          <a:p>
            <a:pPr marL="457200" lvl="1" indent="0" algn="l" rtl="0">
              <a:spcBef>
                <a:spcPts val="400"/>
              </a:spcBef>
              <a:spcAft>
                <a:spcPts val="0"/>
              </a:spcAft>
              <a:buClr>
                <a:schemeClr val="dk1"/>
              </a:buClr>
              <a:buSzPts val="2000"/>
              <a:buNone/>
            </a:pPr>
            <a:endParaRPr lang="en-US" dirty="0"/>
          </a:p>
          <a:p>
            <a:pPr marL="457200" lvl="1" indent="0" algn="l" rtl="0">
              <a:spcBef>
                <a:spcPts val="400"/>
              </a:spcBef>
              <a:spcAft>
                <a:spcPts val="0"/>
              </a:spcAft>
              <a:buClr>
                <a:schemeClr val="dk1"/>
              </a:buClr>
              <a:buSzPts val="2000"/>
              <a:buNone/>
            </a:pPr>
            <a:endParaRPr lang="en-US" dirty="0"/>
          </a:p>
          <a:p>
            <a:pPr marL="457200" lvl="1" indent="0" algn="l" rtl="0">
              <a:spcBef>
                <a:spcPts val="400"/>
              </a:spcBef>
              <a:spcAft>
                <a:spcPts val="0"/>
              </a:spcAft>
              <a:buClr>
                <a:schemeClr val="dk1"/>
              </a:buClr>
              <a:buSzPts val="2000"/>
              <a:buNone/>
            </a:pPr>
            <a:endParaRPr dirty="0"/>
          </a:p>
        </p:txBody>
      </p:sp>
      <p:sp>
        <p:nvSpPr>
          <p:cNvPr id="126" name="Google Shape;126;p6"/>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7"/>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IMPORTANT DATES FOR THE FALL</a:t>
            </a:r>
            <a:endParaRPr dirty="0"/>
          </a:p>
        </p:txBody>
      </p:sp>
      <p:sp>
        <p:nvSpPr>
          <p:cNvPr id="133" name="Google Shape;133;p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6" name="TextBox 5">
            <a:extLst>
              <a:ext uri="{FF2B5EF4-FFF2-40B4-BE49-F238E27FC236}">
                <a16:creationId xmlns:a16="http://schemas.microsoft.com/office/drawing/2014/main" xmlns="" id="{643070D9-8AB2-4A88-83A0-522A0DEF50D3}"/>
              </a:ext>
            </a:extLst>
          </p:cNvPr>
          <p:cNvSpPr txBox="1"/>
          <p:nvPr/>
        </p:nvSpPr>
        <p:spPr>
          <a:xfrm>
            <a:off x="2286000" y="1014452"/>
            <a:ext cx="5699760" cy="5909310"/>
          </a:xfrm>
          <a:prstGeom prst="rect">
            <a:avLst/>
          </a:prstGeom>
          <a:noFill/>
        </p:spPr>
        <p:txBody>
          <a:bodyPr wrap="square">
            <a:spAutoFit/>
          </a:bodyPr>
          <a:lstStyle/>
          <a:p>
            <a:r>
              <a:rPr lang="en-US" dirty="0"/>
              <a:t>October 29th – After School Rehearsal 3:30-6:00</a:t>
            </a:r>
            <a:br>
              <a:rPr lang="en-US" dirty="0"/>
            </a:br>
            <a:r>
              <a:rPr lang="en-US" dirty="0" smtClean="0"/>
              <a:t>                        Winter </a:t>
            </a:r>
            <a:r>
              <a:rPr lang="en-US" dirty="0"/>
              <a:t>Guard Informational </a:t>
            </a:r>
            <a:r>
              <a:rPr lang="en-US" dirty="0" err="1" smtClean="0"/>
              <a:t>Mtg</a:t>
            </a:r>
            <a:r>
              <a:rPr lang="en-US" dirty="0" smtClean="0"/>
              <a:t> </a:t>
            </a:r>
            <a:r>
              <a:rPr lang="en-US" dirty="0"/>
              <a:t>6:00pm (Cafe)</a:t>
            </a:r>
            <a:br>
              <a:rPr lang="en-US" dirty="0"/>
            </a:br>
            <a:r>
              <a:rPr lang="en-US" dirty="0"/>
              <a:t>October 30th – Lowndes vs. Tifton – 8:00pm</a:t>
            </a:r>
            <a:br>
              <a:rPr lang="en-US" dirty="0"/>
            </a:br>
            <a:r>
              <a:rPr lang="en-US" dirty="0"/>
              <a:t>November 2nd – After School Rehearsal – 3:30-6:00</a:t>
            </a:r>
            <a:br>
              <a:rPr lang="en-US" dirty="0"/>
            </a:br>
            <a:r>
              <a:rPr lang="en-US" dirty="0"/>
              <a:t>November 3rd – After School Rehearsal – 3:30-6:00</a:t>
            </a:r>
            <a:br>
              <a:rPr lang="en-US" dirty="0"/>
            </a:br>
            <a:r>
              <a:rPr lang="en-US" dirty="0"/>
              <a:t>November 4th – After School Rehearsal – 3:30-5:00</a:t>
            </a:r>
            <a:br>
              <a:rPr lang="en-US" dirty="0"/>
            </a:br>
            <a:r>
              <a:rPr lang="en-US" dirty="0"/>
              <a:t>November 5th – After School Rehearsal – 3:30-6:00</a:t>
            </a:r>
            <a:br>
              <a:rPr lang="en-US" dirty="0"/>
            </a:br>
            <a:r>
              <a:rPr lang="en-US" dirty="0"/>
              <a:t>November 6th – Lowndes vs. Colquitt (Away) – 7:30pm</a:t>
            </a:r>
            <a:br>
              <a:rPr lang="en-US" dirty="0"/>
            </a:br>
            <a:r>
              <a:rPr lang="en-US" dirty="0"/>
              <a:t>November 7th – Competition at Ridgeview High </a:t>
            </a:r>
            <a:r>
              <a:rPr lang="en-US" dirty="0" smtClean="0"/>
              <a:t>School</a:t>
            </a:r>
          </a:p>
          <a:p>
            <a:r>
              <a:rPr lang="en-US" dirty="0"/>
              <a:t> </a:t>
            </a:r>
            <a:r>
              <a:rPr lang="en-US" dirty="0" smtClean="0"/>
              <a:t>                          </a:t>
            </a:r>
            <a:r>
              <a:rPr lang="en-US" dirty="0" smtClean="0"/>
              <a:t> </a:t>
            </a:r>
            <a:r>
              <a:rPr lang="en-US" dirty="0"/>
              <a:t>in Jacksonville, FL</a:t>
            </a:r>
            <a:br>
              <a:rPr lang="en-US" dirty="0"/>
            </a:br>
            <a:r>
              <a:rPr lang="en-US" dirty="0"/>
              <a:t>November 12th – After School Rehearsal – 3:30-5:00</a:t>
            </a:r>
            <a:br>
              <a:rPr lang="en-US" dirty="0"/>
            </a:br>
            <a:r>
              <a:rPr lang="en-US" dirty="0"/>
              <a:t>November 13th – Lowndes vs. Camden – 8:00pm</a:t>
            </a:r>
            <a:br>
              <a:rPr lang="en-US" dirty="0"/>
            </a:br>
            <a:r>
              <a:rPr lang="en-US" dirty="0"/>
              <a:t>November 16th-18th – WG Clinic – 4:00-7:00</a:t>
            </a:r>
            <a:br>
              <a:rPr lang="en-US" dirty="0"/>
            </a:br>
            <a:r>
              <a:rPr lang="en-US" dirty="0"/>
              <a:t>November 19th – WG Tryouts – 4:00-Until</a:t>
            </a:r>
            <a:br>
              <a:rPr lang="en-US" dirty="0"/>
            </a:br>
            <a:r>
              <a:rPr lang="en-US" dirty="0"/>
              <a:t>November 27th – 1st Round of Playoffs</a:t>
            </a:r>
            <a:br>
              <a:rPr lang="en-US" dirty="0"/>
            </a:br>
            <a:r>
              <a:rPr lang="en-US" dirty="0"/>
              <a:t>December 3rd – After School Rehearsal – 3:30-5:00</a:t>
            </a:r>
            <a:br>
              <a:rPr lang="en-US" dirty="0"/>
            </a:br>
            <a:r>
              <a:rPr lang="en-US" dirty="0"/>
              <a:t>December 4th – 2nd Round of Playoffs</a:t>
            </a:r>
            <a:br>
              <a:rPr lang="en-US" dirty="0"/>
            </a:br>
            <a:r>
              <a:rPr lang="en-US" dirty="0"/>
              <a:t>December 5th – Valdosta Christmas Parade</a:t>
            </a:r>
            <a:br>
              <a:rPr lang="en-US" dirty="0"/>
            </a:br>
            <a:r>
              <a:rPr lang="en-US" dirty="0"/>
              <a:t>December 10th – After School Rehearsal – 3:30-5:00</a:t>
            </a:r>
            <a:br>
              <a:rPr lang="en-US" dirty="0"/>
            </a:br>
            <a:r>
              <a:rPr lang="en-US" dirty="0"/>
              <a:t>December 11th – 3rd Round of Playoffs</a:t>
            </a:r>
            <a:br>
              <a:rPr lang="en-US" dirty="0"/>
            </a:br>
            <a:r>
              <a:rPr lang="en-US" dirty="0" smtClean="0"/>
              <a:t>December 15</a:t>
            </a:r>
            <a:r>
              <a:rPr lang="en-US" baseline="30000" dirty="0" smtClean="0"/>
              <a:t>th</a:t>
            </a:r>
            <a:r>
              <a:rPr lang="en-US" dirty="0" smtClean="0"/>
              <a:t> – Senior Banquet</a:t>
            </a:r>
          </a:p>
          <a:p>
            <a:r>
              <a:rPr lang="en-US" dirty="0" smtClean="0"/>
              <a:t>December </a:t>
            </a:r>
            <a:r>
              <a:rPr lang="en-US" dirty="0"/>
              <a:t>17th – After School Rehearsal – 3:30-5:00</a:t>
            </a:r>
            <a:br>
              <a:rPr lang="en-US" dirty="0"/>
            </a:br>
            <a:r>
              <a:rPr lang="en-US" dirty="0"/>
              <a:t>December 18th – 4th Round of Playoffs</a:t>
            </a:r>
            <a:br>
              <a:rPr lang="en-US" dirty="0"/>
            </a:br>
            <a:r>
              <a:rPr lang="en-US" dirty="0"/>
              <a:t>December 19th-20th – Varsity WG Staging Camp</a:t>
            </a:r>
            <a:br>
              <a:rPr lang="en-US" dirty="0"/>
            </a:br>
            <a:r>
              <a:rPr lang="en-US" dirty="0"/>
              <a:t>December 21st-22nd – JV WG Staging Camp</a:t>
            </a:r>
            <a:br>
              <a:rPr lang="en-US" dirty="0"/>
            </a:br>
            <a:r>
              <a:rPr lang="en-US" dirty="0"/>
              <a:t>December 30th – State Championship Game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47FBB0-6DB9-41D8-B102-8F035ED4064A}"/>
              </a:ext>
            </a:extLst>
          </p:cNvPr>
          <p:cNvSpPr>
            <a:spLocks noGrp="1"/>
          </p:cNvSpPr>
          <p:nvPr>
            <p:ph type="title"/>
          </p:nvPr>
        </p:nvSpPr>
        <p:spPr/>
        <p:txBody>
          <a:bodyPr/>
          <a:lstStyle/>
          <a:p>
            <a:pPr algn="ctr"/>
            <a:r>
              <a:rPr lang="en-US" dirty="0"/>
              <a:t>Varsity Football Schedule-UPDATED</a:t>
            </a:r>
          </a:p>
        </p:txBody>
      </p:sp>
      <p:sp>
        <p:nvSpPr>
          <p:cNvPr id="4" name="Slide Number Placeholder 3">
            <a:extLst>
              <a:ext uri="{FF2B5EF4-FFF2-40B4-BE49-F238E27FC236}">
                <a16:creationId xmlns:a16="http://schemas.microsoft.com/office/drawing/2014/main" xmlns="" id="{1F9B9C8D-8263-475A-A4CA-03AB1766A4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pic>
        <p:nvPicPr>
          <p:cNvPr id="6" name="Picture 5" descr="A screenshot of a cell phone&#10;&#10;Description automatically generated">
            <a:extLst>
              <a:ext uri="{FF2B5EF4-FFF2-40B4-BE49-F238E27FC236}">
                <a16:creationId xmlns:a16="http://schemas.microsoft.com/office/drawing/2014/main" xmlns="" id="{1A0AA3BE-E4E4-4818-A324-B6B47CBAB6C7}"/>
              </a:ext>
            </a:extLst>
          </p:cNvPr>
          <p:cNvPicPr>
            <a:picLocks noChangeAspect="1"/>
          </p:cNvPicPr>
          <p:nvPr/>
        </p:nvPicPr>
        <p:blipFill rotWithShape="1">
          <a:blip r:embed="rId2"/>
          <a:srcRect l="1395" t="65012" r="20496" b="3264"/>
          <a:stretch/>
        </p:blipFill>
        <p:spPr>
          <a:xfrm>
            <a:off x="228600" y="1515183"/>
            <a:ext cx="8564880" cy="2477697"/>
          </a:xfrm>
          <a:prstGeom prst="rect">
            <a:avLst/>
          </a:prstGeom>
        </p:spPr>
      </p:pic>
    </p:spTree>
    <p:extLst>
      <p:ext uri="{BB962C8B-B14F-4D97-AF65-F5344CB8AC3E}">
        <p14:creationId xmlns:p14="http://schemas.microsoft.com/office/powerpoint/2010/main" val="108779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7"/>
          <p:cNvSpPr txBox="1">
            <a:spLocks noGrp="1"/>
          </p:cNvSpPr>
          <p:nvPr>
            <p:ph type="title"/>
          </p:nvPr>
        </p:nvSpPr>
        <p:spPr>
          <a:xfrm>
            <a:off x="76200" y="2667000"/>
            <a:ext cx="9067800" cy="1524000"/>
          </a:xfrm>
          <a:prstGeom prst="rect">
            <a:avLst/>
          </a:prstGeom>
          <a:solidFill>
            <a:srgbClr val="FF0000"/>
          </a:solidFill>
          <a:ln>
            <a:noFill/>
          </a:ln>
        </p:spPr>
        <p:txBody>
          <a:bodyPr spcFirstLastPara="1" wrap="square" lIns="91425" tIns="45700" rIns="91425" bIns="45700" anchor="ctr" anchorCtr="0">
            <a:normAutofit/>
          </a:bodyPr>
          <a:lstStyle/>
          <a:p>
            <a:pPr marL="112713" lvl="0" indent="0" algn="l" rtl="0">
              <a:spcBef>
                <a:spcPts val="0"/>
              </a:spcBef>
              <a:spcAft>
                <a:spcPts val="0"/>
              </a:spcAft>
              <a:buNone/>
            </a:pPr>
            <a:r>
              <a:rPr lang="en-US" sz="2880"/>
              <a:t>Secretary’s Report-Approval of Previous Meeting Minutes</a:t>
            </a:r>
            <a:br>
              <a:rPr lang="en-US" sz="2880"/>
            </a:br>
            <a:endParaRPr sz="2880"/>
          </a:p>
        </p:txBody>
      </p:sp>
      <p:sp>
        <p:nvSpPr>
          <p:cNvPr id="202" name="Google Shape;202;p17"/>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2" name="TextBox 1"/>
          <p:cNvSpPr txBox="1"/>
          <p:nvPr/>
        </p:nvSpPr>
        <p:spPr>
          <a:xfrm>
            <a:off x="2499360" y="4678680"/>
            <a:ext cx="5059680" cy="954107"/>
          </a:xfrm>
          <a:prstGeom prst="rect">
            <a:avLst/>
          </a:prstGeom>
          <a:noFill/>
        </p:spPr>
        <p:txBody>
          <a:bodyPr wrap="square" rtlCol="0">
            <a:spAutoFit/>
          </a:bodyPr>
          <a:lstStyle/>
          <a:p>
            <a:r>
              <a:rPr lang="en-US" b="1" dirty="0" smtClean="0"/>
              <a:t>Approval of Minutes from September meeting</a:t>
            </a:r>
            <a:r>
              <a:rPr lang="en-US" dirty="0" smtClean="0"/>
              <a:t>:</a:t>
            </a:r>
            <a:br>
              <a:rPr lang="en-US" dirty="0" smtClean="0"/>
            </a:br>
            <a:endParaRPr lang="en-US" dirty="0" smtClean="0"/>
          </a:p>
          <a:p>
            <a:r>
              <a:rPr lang="en-US" dirty="0" smtClean="0"/>
              <a:t>Motion made by Glen Langston</a:t>
            </a:r>
          </a:p>
          <a:p>
            <a:r>
              <a:rPr lang="en-US" dirty="0" smtClean="0"/>
              <a:t>Seconded by Kim Hatton</a:t>
            </a:r>
            <a:endParaRPr lang="en-US" dirty="0"/>
          </a:p>
        </p:txBody>
      </p:sp>
    </p:spTree>
    <p:extLst>
      <p:ext uri="{BB962C8B-B14F-4D97-AF65-F5344CB8AC3E}">
        <p14:creationId xmlns:p14="http://schemas.microsoft.com/office/powerpoint/2010/main" val="2435933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45A4DF-23E4-4E9E-BB8A-F3B8406B2DB5}"/>
              </a:ext>
            </a:extLst>
          </p:cNvPr>
          <p:cNvSpPr>
            <a:spLocks noGrp="1"/>
          </p:cNvSpPr>
          <p:nvPr>
            <p:ph type="title"/>
          </p:nvPr>
        </p:nvSpPr>
        <p:spPr/>
        <p:txBody>
          <a:bodyPr/>
          <a:lstStyle/>
          <a:p>
            <a:pPr algn="ctr"/>
            <a:r>
              <a:rPr lang="en-US" dirty="0"/>
              <a:t>We Want You!</a:t>
            </a:r>
          </a:p>
        </p:txBody>
      </p:sp>
      <p:sp>
        <p:nvSpPr>
          <p:cNvPr id="3" name="Text Placeholder 2">
            <a:extLst>
              <a:ext uri="{FF2B5EF4-FFF2-40B4-BE49-F238E27FC236}">
                <a16:creationId xmlns:a16="http://schemas.microsoft.com/office/drawing/2014/main" xmlns="" id="{1FBA5A8C-2BA3-44CF-BB9C-04A4275F879A}"/>
              </a:ext>
            </a:extLst>
          </p:cNvPr>
          <p:cNvSpPr>
            <a:spLocks noGrp="1"/>
          </p:cNvSpPr>
          <p:nvPr>
            <p:ph type="body" idx="1"/>
          </p:nvPr>
        </p:nvSpPr>
        <p:spPr/>
        <p:txBody>
          <a:bodyPr/>
          <a:lstStyle/>
          <a:p>
            <a:r>
              <a:rPr lang="en-US" dirty="0"/>
              <a:t>Calling all parents. We WANT YOU to be a part of the Bridgemen Family. Please see Suzanne Tanner </a:t>
            </a:r>
            <a:r>
              <a:rPr lang="en-US" dirty="0" smtClean="0"/>
              <a:t>after </a:t>
            </a:r>
            <a:r>
              <a:rPr lang="en-US" dirty="0"/>
              <a:t>the meeting to see how you can get plugged into being a part of the </a:t>
            </a:r>
            <a:r>
              <a:rPr lang="en-US" dirty="0" err="1" smtClean="0"/>
              <a:t>Bridgemen</a:t>
            </a:r>
            <a:r>
              <a:rPr lang="en-US" dirty="0" smtClean="0"/>
              <a:t>. 229.415.1651 </a:t>
            </a:r>
            <a:endParaRPr lang="en-US" dirty="0"/>
          </a:p>
        </p:txBody>
      </p:sp>
      <p:sp>
        <p:nvSpPr>
          <p:cNvPr id="4" name="Slide Number Placeholder 3">
            <a:extLst>
              <a:ext uri="{FF2B5EF4-FFF2-40B4-BE49-F238E27FC236}">
                <a16:creationId xmlns:a16="http://schemas.microsoft.com/office/drawing/2014/main" xmlns="" id="{BA05021B-A599-48FA-8A1F-C45E35052A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5" name="Picture 4">
            <a:extLst>
              <a:ext uri="{FF2B5EF4-FFF2-40B4-BE49-F238E27FC236}">
                <a16:creationId xmlns:a16="http://schemas.microsoft.com/office/drawing/2014/main" xmlns="" id="{AD1D6A79-2239-4F68-9C59-DD73E7D254C0}"/>
              </a:ext>
            </a:extLst>
          </p:cNvPr>
          <p:cNvPicPr>
            <a:picLocks noChangeAspect="1"/>
          </p:cNvPicPr>
          <p:nvPr/>
        </p:nvPicPr>
        <p:blipFill>
          <a:blip r:embed="rId2"/>
          <a:stretch>
            <a:fillRect/>
          </a:stretch>
        </p:blipFill>
        <p:spPr>
          <a:xfrm>
            <a:off x="2656620" y="2223341"/>
            <a:ext cx="3830759" cy="4634659"/>
          </a:xfrm>
          <a:prstGeom prst="rect">
            <a:avLst/>
          </a:prstGeom>
        </p:spPr>
      </p:pic>
    </p:spTree>
    <p:extLst>
      <p:ext uri="{BB962C8B-B14F-4D97-AF65-F5344CB8AC3E}">
        <p14:creationId xmlns:p14="http://schemas.microsoft.com/office/powerpoint/2010/main" val="2527596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1"/>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BUS DRIVERS STILL NEEDED	</a:t>
            </a:r>
            <a:endParaRPr dirty="0"/>
          </a:p>
        </p:txBody>
      </p:sp>
      <p:sp>
        <p:nvSpPr>
          <p:cNvPr id="160" name="Google Shape;160;p11"/>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a:t>If you are interested in obtaining you bus driver’s license, please see Chris Buescher at the conclusion of tonight’s meeting.  We could still use several more to get us through the year and moving on into next year.</a:t>
            </a:r>
            <a:endParaRPr dirty="0"/>
          </a:p>
        </p:txBody>
      </p:sp>
      <p:sp>
        <p:nvSpPr>
          <p:cNvPr id="161" name="Google Shape;161;p11"/>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5"/>
          <p:cNvSpPr txBox="1">
            <a:spLocks noGrp="1"/>
          </p:cNvSpPr>
          <p:nvPr>
            <p:ph type="title"/>
          </p:nvPr>
        </p:nvSpPr>
        <p:spPr>
          <a:xfrm>
            <a:off x="0" y="0"/>
            <a:ext cx="8153400" cy="838200"/>
          </a:xfrm>
          <a:prstGeom prst="rect">
            <a:avLst/>
          </a:prstGeom>
          <a:solidFill>
            <a:srgbClr val="A73E3B"/>
          </a:solidFill>
          <a:ln>
            <a:noFill/>
          </a:ln>
        </p:spPr>
        <p:txBody>
          <a:bodyPr spcFirstLastPara="1" wrap="square" lIns="91425" tIns="45700" rIns="91425" bIns="45700" anchor="ctr" anchorCtr="0">
            <a:normAutofit/>
          </a:bodyPr>
          <a:lstStyle/>
          <a:p>
            <a:pPr marL="112713" lvl="0" indent="0" algn="ctr" rtl="0">
              <a:spcBef>
                <a:spcPts val="0"/>
              </a:spcBef>
              <a:spcAft>
                <a:spcPts val="0"/>
              </a:spcAft>
              <a:buNone/>
            </a:pPr>
            <a:r>
              <a:rPr lang="en-US" dirty="0"/>
              <a:t>DISCOUNT CARDS ARE AVAILABLE</a:t>
            </a:r>
            <a:endParaRPr dirty="0"/>
          </a:p>
        </p:txBody>
      </p:sp>
      <p:sp>
        <p:nvSpPr>
          <p:cNvPr id="188" name="Google Shape;188;p15"/>
          <p:cNvSpPr txBox="1">
            <a:spLocks noGrp="1"/>
          </p:cNvSpPr>
          <p:nvPr>
            <p:ph type="body" idx="1"/>
          </p:nvPr>
        </p:nvSpPr>
        <p:spPr>
          <a:xfrm>
            <a:off x="228600" y="990600"/>
            <a:ext cx="86868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endParaRPr lang="en-US" dirty="0"/>
          </a:p>
          <a:p>
            <a:pPr marL="342900" lvl="0" indent="-342900" algn="l" rtl="0">
              <a:spcBef>
                <a:spcPts val="0"/>
              </a:spcBef>
              <a:spcAft>
                <a:spcPts val="0"/>
              </a:spcAft>
              <a:buClr>
                <a:schemeClr val="dk1"/>
              </a:buClr>
              <a:buSzPts val="2400"/>
              <a:buChar char="•"/>
            </a:pPr>
            <a:r>
              <a:rPr lang="en-US" dirty="0" smtClean="0"/>
              <a:t>Discount </a:t>
            </a:r>
            <a:r>
              <a:rPr lang="en-US" dirty="0"/>
              <a:t>Cards available </a:t>
            </a:r>
            <a:r>
              <a:rPr lang="en-US" dirty="0" smtClean="0"/>
              <a:t>tonight. </a:t>
            </a:r>
            <a:endParaRPr dirty="0"/>
          </a:p>
          <a:p>
            <a:pPr marL="342900" lvl="0" indent="-342900" algn="l" rtl="0">
              <a:spcBef>
                <a:spcPts val="480"/>
              </a:spcBef>
              <a:spcAft>
                <a:spcPts val="0"/>
              </a:spcAft>
              <a:buClr>
                <a:schemeClr val="dk1"/>
              </a:buClr>
              <a:buSzPts val="2400"/>
              <a:buChar char="•"/>
            </a:pPr>
            <a:r>
              <a:rPr lang="en-US" dirty="0"/>
              <a:t>Card is $10/sale and students receives $5 credit.</a:t>
            </a:r>
            <a:endParaRPr dirty="0"/>
          </a:p>
        </p:txBody>
      </p:sp>
      <p:sp>
        <p:nvSpPr>
          <p:cNvPr id="189" name="Google Shape;189;p15"/>
          <p:cNvSpPr txBox="1">
            <a:spLocks noGrp="1"/>
          </p:cNvSpPr>
          <p:nvPr>
            <p:ph type="sldNum" idx="12"/>
          </p:nvPr>
        </p:nvSpPr>
        <p:spPr>
          <a:xfrm>
            <a:off x="6781800" y="6492875"/>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106</TotalTime>
  <Words>435</Words>
  <Application>Microsoft Office PowerPoint</Application>
  <PresentationFormat>On-screen Show (4:3)</PresentationFormat>
  <Paragraphs>120</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Corbel</vt:lpstr>
      <vt:lpstr>Noto Sans Symbols</vt:lpstr>
      <vt:lpstr>Office Theme</vt:lpstr>
      <vt:lpstr>LHS Band Booster Meeting Tuesday, October 27th, 2020</vt:lpstr>
      <vt:lpstr>Agenda</vt:lpstr>
      <vt:lpstr>Update on our fall Marching Season</vt:lpstr>
      <vt:lpstr>IMPORTANT DATES FOR THE FALL</vt:lpstr>
      <vt:lpstr>Varsity Football Schedule-UPDATED</vt:lpstr>
      <vt:lpstr>Secretary’s Report-Approval of Previous Meeting Minutes </vt:lpstr>
      <vt:lpstr>We Want You!</vt:lpstr>
      <vt:lpstr>BUS DRIVERS STILL NEEDED </vt:lpstr>
      <vt:lpstr>DISCOUNT CARDS ARE AVAILABLE</vt:lpstr>
      <vt:lpstr>GOLF CART RAFFLE</vt:lpstr>
      <vt:lpstr>Reverse Draw- November 14th</vt:lpstr>
      <vt:lpstr>2021 Officer Nominations</vt:lpstr>
      <vt:lpstr>State Farm- Quotes For Good</vt:lpstr>
      <vt:lpstr>A.R.F.</vt:lpstr>
      <vt:lpstr>Treasurer’s Report</vt:lpstr>
      <vt:lpstr>Committee Chair Reports</vt:lpstr>
      <vt:lpstr>2020 Band Booster Committee Reports</vt:lpstr>
      <vt:lpstr>Questions</vt:lpstr>
      <vt:lpstr>Next Booster Meeting Monday, November 30th @ 6:30 PM LHS CAFETERIA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LHS Band Booster Meeting Tuesday, September 22, 2020</dc:title>
  <dc:creator>Mamie Stalvey</dc:creator>
  <cp:lastModifiedBy>Suzanne Tanner</cp:lastModifiedBy>
  <cp:revision>17</cp:revision>
  <dcterms:created xsi:type="dcterms:W3CDTF">2010-04-21T02:19:11Z</dcterms:created>
  <dcterms:modified xsi:type="dcterms:W3CDTF">2020-10-28T13:46:27Z</dcterms:modified>
</cp:coreProperties>
</file>