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61" r:id="rId4"/>
    <p:sldId id="262" r:id="rId5"/>
    <p:sldId id="284" r:id="rId6"/>
    <p:sldId id="272" r:id="rId7"/>
    <p:sldId id="281" r:id="rId8"/>
    <p:sldId id="280" r:id="rId9"/>
    <p:sldId id="279" r:id="rId10"/>
    <p:sldId id="266" r:id="rId11"/>
    <p:sldId id="267" r:id="rId12"/>
    <p:sldId id="270" r:id="rId13"/>
    <p:sldId id="271" r:id="rId14"/>
    <p:sldId id="277" r:id="rId15"/>
    <p:sldId id="278" r:id="rId16"/>
    <p:sldId id="282" r:id="rId17"/>
    <p:sldId id="273" r:id="rId18"/>
    <p:sldId id="274" r:id="rId19"/>
    <p:sldId id="275" r:id="rId20"/>
    <p:sldId id="283" r:id="rId21"/>
    <p:sldId id="276" r:id="rId2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h/zF1UQgMEauvlHgefidzj7PZ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2825" tIns="46400" rIns="92825" bIns="464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2825" tIns="46400" rIns="92825" bIns="464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6"/>
            <a:ext cx="3037840" cy="464820"/>
          </a:xfrm>
          <a:prstGeom prst="rect">
            <a:avLst/>
          </a:prstGeom>
          <a:noFill/>
          <a:ln>
            <a:noFill/>
          </a:ln>
        </p:spPr>
        <p:txBody>
          <a:bodyPr spcFirstLastPara="1" wrap="square" lIns="92825" tIns="46400" rIns="92825" bIns="464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6"/>
            <a:ext cx="3037840" cy="464820"/>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2536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87" name="Google Shape;87;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547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05" name="Google Shape;205;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62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12" name="Google Shape;21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07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18" name="Google Shape;218;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31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25" name="Google Shape;225;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93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82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22" name="Google Shape;12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3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29" name="Google Shape;12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17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99" name="Google Shape;19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683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57" name="Google Shape;157;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26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64" name="Google Shape;164;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97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85" name="Google Shape;185;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11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92" name="Google Shape;19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05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3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pic>
        <p:nvPicPr>
          <p:cNvPr id="22" name="Google Shape;22;p24"/>
          <p:cNvPicPr preferRelativeResize="0"/>
          <p:nvPr/>
        </p:nvPicPr>
        <p:blipFill rotWithShape="1">
          <a:blip r:embed="rId2">
            <a:alphaModFix/>
          </a:blip>
          <a:srcRect/>
          <a:stretch/>
        </p:blipFill>
        <p:spPr>
          <a:xfrm>
            <a:off x="8228013" y="0"/>
            <a:ext cx="841375" cy="838200"/>
          </a:xfrm>
          <a:prstGeom prst="rect">
            <a:avLst/>
          </a:prstGeom>
          <a:noFill/>
          <a:ln>
            <a:noFill/>
          </a:ln>
        </p:spPr>
      </p:pic>
      <p:sp>
        <p:nvSpPr>
          <p:cNvPr id="23" name="Google Shape;23;p24"/>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lvl1pPr lvl="0" algn="l">
              <a:spcBef>
                <a:spcPts val="0"/>
              </a:spcBef>
              <a:spcAft>
                <a:spcPts val="0"/>
              </a:spcAft>
              <a:buSzPts val="1400"/>
              <a:buNone/>
              <a:defRPr sz="3200" b="1">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3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57200" y="3352800"/>
            <a:ext cx="8382000" cy="304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LHS Band Booster Meeting</a:t>
            </a:r>
            <a:br>
              <a:rPr lang="en-US" b="1"/>
            </a:br>
            <a:r>
              <a:rPr lang="en-US" b="1"/>
              <a:t>Tuesday, September 22, 2020</a:t>
            </a:r>
            <a:endParaRPr sz="3600" i="1">
              <a:solidFill>
                <a:srgbClr val="FF0000"/>
              </a:solidFill>
            </a:endParaRPr>
          </a:p>
        </p:txBody>
      </p:sp>
      <p:sp>
        <p:nvSpPr>
          <p:cNvPr id="90" name="Google Shape;9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1" name="Google Shape;91;p1" descr="bridgemen08_r1_c1.png"/>
          <p:cNvPicPr preferRelativeResize="0"/>
          <p:nvPr/>
        </p:nvPicPr>
        <p:blipFill rotWithShape="1">
          <a:blip r:embed="rId3">
            <a:alphaModFix/>
          </a:blip>
          <a:srcRect/>
          <a:stretch/>
        </p:blipFill>
        <p:spPr>
          <a:xfrm>
            <a:off x="0" y="0"/>
            <a:ext cx="9144000" cy="2600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BUS DRIVERS STILL NEEDED	</a:t>
            </a:r>
            <a:endParaRPr dirty="0"/>
          </a:p>
        </p:txBody>
      </p:sp>
      <p:sp>
        <p:nvSpPr>
          <p:cNvPr id="160" name="Google Shape;160;p11"/>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a:t>If you are interested in obtaining you bus driver’s license, please see Chris Buescher at the conclusion of tonight’s meeting.  We could still use several more to get us through the year and moving on into next year.</a:t>
            </a:r>
            <a:endParaRPr dirty="0"/>
          </a:p>
        </p:txBody>
      </p:sp>
      <p:sp>
        <p:nvSpPr>
          <p:cNvPr id="161" name="Google Shape;161;p11"/>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WATER FOR AFTER SCHOOL REHEARSALS</a:t>
            </a:r>
            <a:endParaRPr dirty="0"/>
          </a:p>
        </p:txBody>
      </p:sp>
      <p:sp>
        <p:nvSpPr>
          <p:cNvPr id="167" name="Google Shape;167;p12"/>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a:t>We are in desperate need for help with water during after school rehearsals.  If you are able to be at the school around 2:45 to help get water set up, please see Rhonda </a:t>
            </a:r>
            <a:r>
              <a:rPr lang="en-US" dirty="0" err="1"/>
              <a:t>Waldroup</a:t>
            </a:r>
            <a:r>
              <a:rPr lang="en-US" dirty="0"/>
              <a:t> tonight at the meeting.</a:t>
            </a:r>
            <a:endParaRPr dirty="0"/>
          </a:p>
        </p:txBody>
      </p:sp>
      <p:sp>
        <p:nvSpPr>
          <p:cNvPr id="168" name="Google Shape;168;p12"/>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DISCOUNT CARDS ARE AVAILABLE</a:t>
            </a:r>
            <a:endParaRPr dirty="0"/>
          </a:p>
        </p:txBody>
      </p:sp>
      <p:sp>
        <p:nvSpPr>
          <p:cNvPr id="188" name="Google Shape;188;p15"/>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a:t>Shannon Tabor Discount Cards available tonight.</a:t>
            </a:r>
            <a:endParaRPr dirty="0"/>
          </a:p>
          <a:p>
            <a:pPr marL="342900" lvl="0" indent="-342900" algn="l" rtl="0">
              <a:spcBef>
                <a:spcPts val="480"/>
              </a:spcBef>
              <a:spcAft>
                <a:spcPts val="0"/>
              </a:spcAft>
              <a:buClr>
                <a:schemeClr val="dk1"/>
              </a:buClr>
              <a:buSzPts val="2400"/>
              <a:buChar char="•"/>
            </a:pPr>
            <a:r>
              <a:rPr lang="en-US" dirty="0"/>
              <a:t>Card is $10/sale and students receives $5 credit.</a:t>
            </a:r>
            <a:endParaRPr dirty="0"/>
          </a:p>
        </p:txBody>
      </p:sp>
      <p:sp>
        <p:nvSpPr>
          <p:cNvPr id="189" name="Google Shape;189;p15"/>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GOLF CART RAFFLE</a:t>
            </a:r>
            <a:endParaRPr dirty="0"/>
          </a:p>
        </p:txBody>
      </p:sp>
      <p:sp>
        <p:nvSpPr>
          <p:cNvPr id="195" name="Google Shape;195;p16"/>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a:t>Golf Cart Raffle tickets are available tonight.  Golf Cart is on display at Austin’s Steakhouse.  Tickets can also be purchased at Austin’s as well.</a:t>
            </a:r>
            <a:endParaRPr/>
          </a:p>
        </p:txBody>
      </p:sp>
      <p:sp>
        <p:nvSpPr>
          <p:cNvPr id="196" name="Google Shape;196;p16"/>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3" name="Picture 2" descr="A motorcycle parked on the side of a building&#10;&#10;Description automatically generated">
            <a:extLst>
              <a:ext uri="{FF2B5EF4-FFF2-40B4-BE49-F238E27FC236}">
                <a16:creationId xmlns:a16="http://schemas.microsoft.com/office/drawing/2014/main" xmlns="" id="{B7E07704-CE54-417D-9615-DC2A1A65F948}"/>
              </a:ext>
            </a:extLst>
          </p:cNvPr>
          <p:cNvPicPr>
            <a:picLocks noChangeAspect="1"/>
          </p:cNvPicPr>
          <p:nvPr/>
        </p:nvPicPr>
        <p:blipFill>
          <a:blip r:embed="rId3"/>
          <a:stretch>
            <a:fillRect/>
          </a:stretch>
        </p:blipFill>
        <p:spPr>
          <a:xfrm>
            <a:off x="1251752" y="2188803"/>
            <a:ext cx="6232124" cy="46691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F963D0-85D3-4104-A43D-9415ED626FCC}"/>
              </a:ext>
            </a:extLst>
          </p:cNvPr>
          <p:cNvSpPr>
            <a:spLocks noGrp="1"/>
          </p:cNvSpPr>
          <p:nvPr>
            <p:ph type="title"/>
          </p:nvPr>
        </p:nvSpPr>
        <p:spPr/>
        <p:txBody>
          <a:bodyPr/>
          <a:lstStyle/>
          <a:p>
            <a:pPr algn="ctr"/>
            <a:r>
              <a:rPr lang="en-US" dirty="0"/>
              <a:t>Reverse Draw- November 14th</a:t>
            </a:r>
          </a:p>
        </p:txBody>
      </p:sp>
      <p:sp>
        <p:nvSpPr>
          <p:cNvPr id="3" name="Text Placeholder 2">
            <a:extLst>
              <a:ext uri="{FF2B5EF4-FFF2-40B4-BE49-F238E27FC236}">
                <a16:creationId xmlns:a16="http://schemas.microsoft.com/office/drawing/2014/main" xmlns="" id="{34829ECB-585E-4940-8CE5-E69DEA744BC5}"/>
              </a:ext>
            </a:extLst>
          </p:cNvPr>
          <p:cNvSpPr>
            <a:spLocks noGrp="1"/>
          </p:cNvSpPr>
          <p:nvPr>
            <p:ph type="body" idx="1"/>
          </p:nvPr>
        </p:nvSpPr>
        <p:spPr/>
        <p:txBody>
          <a:bodyPr/>
          <a:lstStyle/>
          <a:p>
            <a:r>
              <a:rPr lang="en-US" dirty="0"/>
              <a:t>Our 3</a:t>
            </a:r>
            <a:r>
              <a:rPr lang="en-US" baseline="30000" dirty="0"/>
              <a:t>rd</a:t>
            </a:r>
            <a:r>
              <a:rPr lang="en-US" dirty="0"/>
              <a:t> Annual Reverse Draw will be held Saturday, November 14</a:t>
            </a:r>
            <a:r>
              <a:rPr lang="en-US" baseline="30000" dirty="0"/>
              <a:t>th</a:t>
            </a:r>
            <a:endParaRPr lang="en-US" dirty="0"/>
          </a:p>
          <a:p>
            <a:r>
              <a:rPr lang="en-US" dirty="0"/>
              <a:t>$100 donation for a chance to win $10,000</a:t>
            </a:r>
          </a:p>
          <a:p>
            <a:r>
              <a:rPr lang="en-US" dirty="0"/>
              <a:t>Do not have to be present to win</a:t>
            </a:r>
          </a:p>
        </p:txBody>
      </p:sp>
      <p:sp>
        <p:nvSpPr>
          <p:cNvPr id="4" name="Slide Number Placeholder 3">
            <a:extLst>
              <a:ext uri="{FF2B5EF4-FFF2-40B4-BE49-F238E27FC236}">
                <a16:creationId xmlns:a16="http://schemas.microsoft.com/office/drawing/2014/main" xmlns="" id="{19E30F13-18F1-4E2F-BFB3-2ABDC990C9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6" name="Picture 5" descr="A screenshot of a cell phone screen with text&#10;&#10;Description automatically generated">
            <a:extLst>
              <a:ext uri="{FF2B5EF4-FFF2-40B4-BE49-F238E27FC236}">
                <a16:creationId xmlns:a16="http://schemas.microsoft.com/office/drawing/2014/main" xmlns="" id="{3F771244-62BE-44C7-A6E4-69CA93C348A0}"/>
              </a:ext>
            </a:extLst>
          </p:cNvPr>
          <p:cNvPicPr>
            <a:picLocks noChangeAspect="1"/>
          </p:cNvPicPr>
          <p:nvPr/>
        </p:nvPicPr>
        <p:blipFill>
          <a:blip r:embed="rId2"/>
          <a:stretch>
            <a:fillRect/>
          </a:stretch>
        </p:blipFill>
        <p:spPr>
          <a:xfrm>
            <a:off x="3611140" y="2681056"/>
            <a:ext cx="1770957" cy="4065973"/>
          </a:xfrm>
          <a:prstGeom prst="rect">
            <a:avLst/>
          </a:prstGeom>
        </p:spPr>
      </p:pic>
    </p:spTree>
    <p:extLst>
      <p:ext uri="{BB962C8B-B14F-4D97-AF65-F5344CB8AC3E}">
        <p14:creationId xmlns:p14="http://schemas.microsoft.com/office/powerpoint/2010/main" val="301083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22E9F-EE6A-4364-A0AE-B6E4470489DA}"/>
              </a:ext>
            </a:extLst>
          </p:cNvPr>
          <p:cNvSpPr>
            <a:spLocks noGrp="1"/>
          </p:cNvSpPr>
          <p:nvPr>
            <p:ph type="title"/>
          </p:nvPr>
        </p:nvSpPr>
        <p:spPr/>
        <p:txBody>
          <a:bodyPr/>
          <a:lstStyle/>
          <a:p>
            <a:pPr algn="ctr"/>
            <a:r>
              <a:rPr lang="en-US" dirty="0"/>
              <a:t>2021 Officer Nominations</a:t>
            </a:r>
          </a:p>
        </p:txBody>
      </p:sp>
      <p:sp>
        <p:nvSpPr>
          <p:cNvPr id="3" name="Text Placeholder 2">
            <a:extLst>
              <a:ext uri="{FF2B5EF4-FFF2-40B4-BE49-F238E27FC236}">
                <a16:creationId xmlns:a16="http://schemas.microsoft.com/office/drawing/2014/main" xmlns="" id="{F91B1EAC-D71D-41B9-B24A-3DAA4ACDB033}"/>
              </a:ext>
            </a:extLst>
          </p:cNvPr>
          <p:cNvSpPr>
            <a:spLocks noGrp="1"/>
          </p:cNvSpPr>
          <p:nvPr>
            <p:ph type="body" idx="1"/>
          </p:nvPr>
        </p:nvSpPr>
        <p:spPr/>
        <p:txBody>
          <a:bodyPr/>
          <a:lstStyle/>
          <a:p>
            <a:endParaRPr lang="en-US" dirty="0"/>
          </a:p>
          <a:p>
            <a:endParaRPr lang="en-US" dirty="0"/>
          </a:p>
          <a:p>
            <a:endParaRPr lang="en-US" dirty="0"/>
          </a:p>
          <a:p>
            <a:r>
              <a:rPr lang="en-US" dirty="0"/>
              <a:t>Officer nominations are active through the October 26</a:t>
            </a:r>
            <a:r>
              <a:rPr lang="en-US" baseline="30000" dirty="0"/>
              <a:t>th</a:t>
            </a:r>
            <a:r>
              <a:rPr lang="en-US" dirty="0"/>
              <a:t> Booster Meeting. </a:t>
            </a:r>
          </a:p>
          <a:p>
            <a:r>
              <a:rPr lang="en-US" dirty="0"/>
              <a:t>Nominating Committee is Salome McKee and </a:t>
            </a:r>
            <a:r>
              <a:rPr lang="en-US" dirty="0" err="1"/>
              <a:t>Liska</a:t>
            </a:r>
            <a:r>
              <a:rPr lang="en-US" dirty="0"/>
              <a:t> Hamm</a:t>
            </a:r>
          </a:p>
          <a:p>
            <a:r>
              <a:rPr lang="en-US" dirty="0"/>
              <a:t>President, VP and Secretary</a:t>
            </a:r>
          </a:p>
          <a:p>
            <a:r>
              <a:rPr lang="en-US" dirty="0"/>
              <a:t>Election is at the November Booster meeting</a:t>
            </a:r>
          </a:p>
        </p:txBody>
      </p:sp>
      <p:sp>
        <p:nvSpPr>
          <p:cNvPr id="4" name="Slide Number Placeholder 3">
            <a:extLst>
              <a:ext uri="{FF2B5EF4-FFF2-40B4-BE49-F238E27FC236}">
                <a16:creationId xmlns:a16="http://schemas.microsoft.com/office/drawing/2014/main" xmlns="" id="{D4AD1C87-878A-4A4B-BF22-96F68CBC94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136257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F3988-EB8F-4504-92DF-FFB6E7D72837}"/>
              </a:ext>
            </a:extLst>
          </p:cNvPr>
          <p:cNvSpPr>
            <a:spLocks noGrp="1"/>
          </p:cNvSpPr>
          <p:nvPr>
            <p:ph type="title"/>
          </p:nvPr>
        </p:nvSpPr>
        <p:spPr/>
        <p:txBody>
          <a:bodyPr/>
          <a:lstStyle/>
          <a:p>
            <a:pPr algn="ctr"/>
            <a:r>
              <a:rPr lang="en-US" dirty="0"/>
              <a:t>A.R.F.</a:t>
            </a:r>
          </a:p>
        </p:txBody>
      </p:sp>
      <p:sp>
        <p:nvSpPr>
          <p:cNvPr id="3" name="Text Placeholder 2">
            <a:extLst>
              <a:ext uri="{FF2B5EF4-FFF2-40B4-BE49-F238E27FC236}">
                <a16:creationId xmlns:a16="http://schemas.microsoft.com/office/drawing/2014/main" xmlns="" id="{854F79C2-214B-45EC-A5D4-8CAE0107B448}"/>
              </a:ext>
            </a:extLst>
          </p:cNvPr>
          <p:cNvSpPr>
            <a:spLocks noGrp="1"/>
          </p:cNvSpPr>
          <p:nvPr>
            <p:ph type="body" idx="1"/>
          </p:nvPr>
        </p:nvSpPr>
        <p:spPr/>
        <p:txBody>
          <a:bodyPr/>
          <a:lstStyle/>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r>
              <a:rPr kumimoji="0" lang="en-US" sz="3200" b="0" i="0" u="none" strike="noStrike" kern="0" cap="none" spc="0" normalizeH="0" baseline="0" noProof="0" dirty="0">
                <a:ln>
                  <a:noFill/>
                </a:ln>
                <a:solidFill>
                  <a:srgbClr val="000000"/>
                </a:solidFill>
                <a:effectLst/>
                <a:uLnTx/>
                <a:uFillTx/>
                <a:latin typeface="Corbel"/>
                <a:sym typeface="Corbel"/>
              </a:rPr>
              <a:t>The key to a successful marching system is summed up in this acronym</a:t>
            </a: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endParaRPr kumimoji="0" lang="en-US" sz="3200" b="0" i="0" u="none" strike="noStrike" kern="0" cap="none" spc="0" normalizeH="0" baseline="0" noProof="0" dirty="0">
              <a:ln>
                <a:noFill/>
              </a:ln>
              <a:solidFill>
                <a:srgbClr val="000000"/>
              </a:solidFill>
              <a:effectLst/>
              <a:uLnTx/>
              <a:uFillTx/>
              <a:latin typeface="Corbel"/>
              <a:sym typeface="Corbel"/>
            </a:endParaRP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r>
              <a:rPr kumimoji="0" lang="en-US" sz="4000" b="1" i="0" u="none" strike="noStrike" kern="0" cap="none" spc="0" normalizeH="0" baseline="0" noProof="0" dirty="0">
                <a:ln>
                  <a:noFill/>
                </a:ln>
                <a:solidFill>
                  <a:srgbClr val="000000"/>
                </a:solidFill>
                <a:effectLst/>
                <a:uLnTx/>
                <a:uFillTx/>
                <a:latin typeface="Corbel"/>
                <a:sym typeface="Corbel"/>
              </a:rPr>
              <a:t>A- Absolute</a:t>
            </a: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endParaRPr kumimoji="0" lang="en-US" sz="3200" b="0" i="0" u="none" strike="noStrike" kern="0" cap="none" spc="0" normalizeH="0" baseline="0" noProof="0" dirty="0">
              <a:ln>
                <a:noFill/>
              </a:ln>
              <a:solidFill>
                <a:srgbClr val="000000"/>
              </a:solidFill>
              <a:effectLst/>
              <a:uLnTx/>
              <a:uFillTx/>
              <a:latin typeface="Corbel"/>
              <a:sym typeface="Corbel"/>
            </a:endParaRP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r>
              <a:rPr kumimoji="0" lang="en-US" sz="4000" b="1" i="0" u="none" strike="noStrike" kern="0" cap="none" spc="0" normalizeH="0" baseline="0" noProof="0" dirty="0">
                <a:ln>
                  <a:noFill/>
                </a:ln>
                <a:solidFill>
                  <a:srgbClr val="000000"/>
                </a:solidFill>
                <a:effectLst/>
                <a:uLnTx/>
                <a:uFillTx/>
                <a:latin typeface="Corbel"/>
                <a:sym typeface="Corbel"/>
              </a:rPr>
              <a:t>R- Rigid</a:t>
            </a: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endParaRPr kumimoji="0" lang="en-US" sz="3200" b="0" i="0" u="none" strike="noStrike" kern="0" cap="none" spc="0" normalizeH="0" baseline="0" noProof="0" dirty="0">
              <a:ln>
                <a:noFill/>
              </a:ln>
              <a:solidFill>
                <a:srgbClr val="000000"/>
              </a:solidFill>
              <a:effectLst/>
              <a:uLnTx/>
              <a:uFillTx/>
              <a:latin typeface="Corbel"/>
              <a:sym typeface="Corbel"/>
            </a:endParaRP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r>
              <a:rPr kumimoji="0" lang="en-US" sz="4000" b="1" i="0" u="none" strike="noStrike" kern="0" cap="none" spc="0" normalizeH="0" baseline="0" noProof="0" dirty="0">
                <a:ln>
                  <a:noFill/>
                </a:ln>
                <a:solidFill>
                  <a:srgbClr val="000000"/>
                </a:solidFill>
                <a:effectLst/>
                <a:uLnTx/>
                <a:uFillTx/>
                <a:latin typeface="Corbel"/>
                <a:sym typeface="Corbel"/>
              </a:rPr>
              <a:t>F- Flexibility</a:t>
            </a:r>
          </a:p>
          <a:p>
            <a:endParaRPr lang="en-US" dirty="0"/>
          </a:p>
        </p:txBody>
      </p:sp>
      <p:sp>
        <p:nvSpPr>
          <p:cNvPr id="4" name="Slide Number Placeholder 3">
            <a:extLst>
              <a:ext uri="{FF2B5EF4-FFF2-40B4-BE49-F238E27FC236}">
                <a16:creationId xmlns:a16="http://schemas.microsoft.com/office/drawing/2014/main" xmlns="" id="{D41826DF-494A-4C4B-9516-792D458F12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31840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0" y="838200"/>
            <a:ext cx="9144000" cy="13716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a:t>Treasurer’s Report</a:t>
            </a:r>
            <a:endParaRPr/>
          </a:p>
        </p:txBody>
      </p:sp>
      <p:sp>
        <p:nvSpPr>
          <p:cNvPr id="208" name="Google Shape;208;p18"/>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txBox="1">
            <a:spLocks noGrp="1"/>
          </p:cNvSpPr>
          <p:nvPr>
            <p:ph type="title"/>
          </p:nvPr>
        </p:nvSpPr>
        <p:spPr>
          <a:xfrm>
            <a:off x="0" y="2743200"/>
            <a:ext cx="9144000" cy="13716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a:t>Committee Chair Reports</a:t>
            </a:r>
            <a:endParaRPr/>
          </a:p>
        </p:txBody>
      </p:sp>
      <p:sp>
        <p:nvSpPr>
          <p:cNvPr id="215" name="Google Shape;215;p19"/>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dirty="0"/>
              <a:t>2020 Band Booster Committee Reports</a:t>
            </a:r>
            <a:endParaRPr dirty="0"/>
          </a:p>
        </p:txBody>
      </p:sp>
      <p:sp>
        <p:nvSpPr>
          <p:cNvPr id="221" name="Google Shape;221;p20"/>
          <p:cNvSpPr txBox="1">
            <a:spLocks noGrp="1"/>
          </p:cNvSpPr>
          <p:nvPr>
            <p:ph type="body" idx="1"/>
          </p:nvPr>
        </p:nvSpPr>
        <p:spPr>
          <a:xfrm>
            <a:off x="228600" y="990600"/>
            <a:ext cx="8686800" cy="5715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a:t>Band Store - Tabor</a:t>
            </a:r>
          </a:p>
          <a:p>
            <a:pPr marL="342900" lvl="0" indent="-342900" algn="l" rtl="0">
              <a:spcBef>
                <a:spcPts val="480"/>
              </a:spcBef>
              <a:spcAft>
                <a:spcPts val="0"/>
              </a:spcAft>
              <a:buClr>
                <a:schemeClr val="dk1"/>
              </a:buClr>
              <a:buSzPts val="2400"/>
              <a:buChar char="•"/>
            </a:pPr>
            <a:r>
              <a:rPr lang="en-US" dirty="0"/>
              <a:t>Chaperones - Tanner</a:t>
            </a:r>
          </a:p>
          <a:p>
            <a:pPr marL="342900" lvl="0" indent="-342900" algn="l" rtl="0">
              <a:spcBef>
                <a:spcPts val="480"/>
              </a:spcBef>
              <a:spcAft>
                <a:spcPts val="0"/>
              </a:spcAft>
              <a:buClr>
                <a:schemeClr val="dk1"/>
              </a:buClr>
              <a:buSzPts val="2400"/>
              <a:buChar char="•"/>
            </a:pPr>
            <a:r>
              <a:rPr lang="en-US" dirty="0"/>
              <a:t>Programs - Buescher</a:t>
            </a:r>
          </a:p>
          <a:p>
            <a:pPr marL="342900" lvl="0" indent="-342900" algn="l" rtl="0">
              <a:spcBef>
                <a:spcPts val="480"/>
              </a:spcBef>
              <a:spcAft>
                <a:spcPts val="0"/>
              </a:spcAft>
              <a:buClr>
                <a:schemeClr val="dk1"/>
              </a:buClr>
              <a:buSzPts val="2400"/>
              <a:buChar char="•"/>
            </a:pPr>
            <a:r>
              <a:rPr lang="en-US" dirty="0"/>
              <a:t>Nurses - Anderson</a:t>
            </a:r>
          </a:p>
          <a:p>
            <a:pPr marL="342900" lvl="0" indent="-342900" algn="l" rtl="0">
              <a:spcBef>
                <a:spcPts val="480"/>
              </a:spcBef>
              <a:spcAft>
                <a:spcPts val="0"/>
              </a:spcAft>
              <a:buClr>
                <a:schemeClr val="dk1"/>
              </a:buClr>
              <a:buSzPts val="2400"/>
              <a:buChar char="•"/>
            </a:pPr>
            <a:r>
              <a:rPr lang="en-US" dirty="0"/>
              <a:t>Bus Drivers - Buescher</a:t>
            </a:r>
          </a:p>
          <a:p>
            <a:pPr marL="342900" lvl="0" indent="-342900" algn="l" rtl="0">
              <a:spcBef>
                <a:spcPts val="480"/>
              </a:spcBef>
              <a:spcAft>
                <a:spcPts val="0"/>
              </a:spcAft>
              <a:buClr>
                <a:schemeClr val="dk1"/>
              </a:buClr>
              <a:buSzPts val="2400"/>
              <a:buChar char="•"/>
            </a:pPr>
            <a:r>
              <a:rPr lang="en-US" dirty="0"/>
              <a:t>Prop &amp; Pit – Spence/Langston</a:t>
            </a:r>
          </a:p>
          <a:p>
            <a:pPr marL="342900" lvl="0" indent="-342900" algn="l" rtl="0">
              <a:spcBef>
                <a:spcPts val="480"/>
              </a:spcBef>
              <a:spcAft>
                <a:spcPts val="0"/>
              </a:spcAft>
              <a:buClr>
                <a:schemeClr val="dk1"/>
              </a:buClr>
              <a:buSzPts val="2400"/>
              <a:buChar char="•"/>
            </a:pPr>
            <a:r>
              <a:rPr lang="en-US" dirty="0"/>
              <a:t>Uniforms - Oglesby</a:t>
            </a:r>
          </a:p>
          <a:p>
            <a:pPr marL="342900" lvl="0" indent="-342900" algn="l" rtl="0">
              <a:spcBef>
                <a:spcPts val="480"/>
              </a:spcBef>
              <a:spcAft>
                <a:spcPts val="0"/>
              </a:spcAft>
              <a:buClr>
                <a:schemeClr val="dk1"/>
              </a:buClr>
              <a:buSzPts val="2400"/>
              <a:buChar char="•"/>
            </a:pPr>
            <a:r>
              <a:rPr lang="en-US" dirty="0"/>
              <a:t>Water – </a:t>
            </a:r>
            <a:r>
              <a:rPr lang="en-US" dirty="0" err="1"/>
              <a:t>Waldroup</a:t>
            </a:r>
            <a:endParaRPr lang="en-US" dirty="0"/>
          </a:p>
          <a:p>
            <a:pPr marL="342900" lvl="0" indent="-342900" algn="l" rtl="0">
              <a:spcBef>
                <a:spcPts val="480"/>
              </a:spcBef>
              <a:spcAft>
                <a:spcPts val="0"/>
              </a:spcAft>
              <a:buClr>
                <a:schemeClr val="dk1"/>
              </a:buClr>
              <a:buSzPts val="2400"/>
              <a:buChar char="•"/>
            </a:pPr>
            <a:r>
              <a:rPr lang="en-US" dirty="0"/>
              <a:t>Battle on The Border – Bowman/Buescher </a:t>
            </a:r>
          </a:p>
          <a:p>
            <a:pPr marL="342900" lvl="0" indent="-342900" algn="l" rtl="0">
              <a:spcBef>
                <a:spcPts val="480"/>
              </a:spcBef>
              <a:spcAft>
                <a:spcPts val="0"/>
              </a:spcAft>
              <a:buClr>
                <a:schemeClr val="dk1"/>
              </a:buClr>
              <a:buSzPts val="2400"/>
              <a:buChar char="•"/>
            </a:pPr>
            <a:endParaRPr dirty="0"/>
          </a:p>
          <a:p>
            <a:pPr marL="0" lvl="0" indent="0" algn="l" rtl="0">
              <a:spcBef>
                <a:spcPts val="480"/>
              </a:spcBef>
              <a:spcAft>
                <a:spcPts val="0"/>
              </a:spcAft>
              <a:buClr>
                <a:schemeClr val="dk1"/>
              </a:buClr>
              <a:buSzPts val="2400"/>
              <a:buNone/>
            </a:pPr>
            <a:endParaRPr dirty="0"/>
          </a:p>
        </p:txBody>
      </p:sp>
      <p:sp>
        <p:nvSpPr>
          <p:cNvPr id="222" name="Google Shape;222;p20"/>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a:t>Agenda</a:t>
            </a:r>
            <a:endParaRPr/>
          </a:p>
        </p:txBody>
      </p:sp>
      <p:sp>
        <p:nvSpPr>
          <p:cNvPr id="97" name="Google Shape;97;p2"/>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a:t>Welcome</a:t>
            </a:r>
            <a:endParaRPr dirty="0"/>
          </a:p>
          <a:p>
            <a:pPr marL="342900" lvl="0" indent="-342900" algn="l" rtl="0">
              <a:spcBef>
                <a:spcPts val="480"/>
              </a:spcBef>
              <a:spcAft>
                <a:spcPts val="0"/>
              </a:spcAft>
              <a:buClr>
                <a:schemeClr val="dk1"/>
              </a:buClr>
              <a:buSzPts val="2400"/>
              <a:buChar char="•"/>
            </a:pPr>
            <a:r>
              <a:rPr lang="en-US" dirty="0"/>
              <a:t>Director’s Comments </a:t>
            </a:r>
            <a:endParaRPr dirty="0"/>
          </a:p>
          <a:p>
            <a:pPr marL="342900" lvl="0" indent="-342900" algn="l" rtl="0">
              <a:spcBef>
                <a:spcPts val="480"/>
              </a:spcBef>
              <a:spcAft>
                <a:spcPts val="0"/>
              </a:spcAft>
              <a:buClr>
                <a:schemeClr val="dk1"/>
              </a:buClr>
              <a:buSzPts val="2400"/>
              <a:buChar char="•"/>
            </a:pPr>
            <a:r>
              <a:rPr lang="en-US" dirty="0"/>
              <a:t>Secretary’s Report</a:t>
            </a:r>
            <a:endParaRPr dirty="0"/>
          </a:p>
          <a:p>
            <a:pPr marL="742950" lvl="1" indent="-285750" algn="l" rtl="0">
              <a:spcBef>
                <a:spcPts val="400"/>
              </a:spcBef>
              <a:spcAft>
                <a:spcPts val="0"/>
              </a:spcAft>
              <a:buClr>
                <a:schemeClr val="dk1"/>
              </a:buClr>
              <a:buSzPts val="2000"/>
              <a:buChar char="–"/>
            </a:pPr>
            <a:r>
              <a:rPr lang="en-US" dirty="0"/>
              <a:t>Approval of Minutes from previous meeting</a:t>
            </a:r>
            <a:endParaRPr dirty="0"/>
          </a:p>
          <a:p>
            <a:pPr marL="342900" lvl="0" indent="-342900" algn="l" rtl="0">
              <a:spcBef>
                <a:spcPts val="480"/>
              </a:spcBef>
              <a:spcAft>
                <a:spcPts val="0"/>
              </a:spcAft>
              <a:buClr>
                <a:schemeClr val="dk1"/>
              </a:buClr>
              <a:buSzPts val="2400"/>
              <a:buChar char="•"/>
            </a:pPr>
            <a:r>
              <a:rPr lang="en-US" dirty="0"/>
              <a:t>Treasurer’s Report</a:t>
            </a:r>
            <a:endParaRPr dirty="0"/>
          </a:p>
          <a:p>
            <a:pPr marL="342900" lvl="0" indent="-342900" algn="l" rtl="0">
              <a:spcBef>
                <a:spcPts val="480"/>
              </a:spcBef>
              <a:spcAft>
                <a:spcPts val="0"/>
              </a:spcAft>
              <a:buClr>
                <a:schemeClr val="dk1"/>
              </a:buClr>
              <a:buSzPts val="2400"/>
              <a:buChar char="•"/>
            </a:pPr>
            <a:r>
              <a:rPr lang="en-US" dirty="0"/>
              <a:t>Committee Chair Reports/Announcements</a:t>
            </a:r>
            <a:endParaRPr dirty="0"/>
          </a:p>
          <a:p>
            <a:pPr marL="342900" lvl="0" indent="-342900" algn="l" rtl="0">
              <a:spcBef>
                <a:spcPts val="480"/>
              </a:spcBef>
              <a:spcAft>
                <a:spcPts val="0"/>
              </a:spcAft>
              <a:buClr>
                <a:schemeClr val="dk1"/>
              </a:buClr>
              <a:buSzPts val="2400"/>
              <a:buChar char="•"/>
            </a:pPr>
            <a:r>
              <a:rPr lang="en-US" dirty="0"/>
              <a:t>Next Band Booster Meeting-Called Meeting</a:t>
            </a:r>
            <a:endParaRPr dirty="0"/>
          </a:p>
          <a:p>
            <a:pPr marL="742950" lvl="1" indent="-158750" algn="l" rtl="0">
              <a:spcBef>
                <a:spcPts val="400"/>
              </a:spcBef>
              <a:spcAft>
                <a:spcPts val="0"/>
              </a:spcAft>
              <a:buClr>
                <a:schemeClr val="dk1"/>
              </a:buClr>
              <a:buSzPts val="2000"/>
              <a:buNone/>
            </a:pPr>
            <a:endParaRPr dirty="0"/>
          </a:p>
        </p:txBody>
      </p:sp>
      <p:sp>
        <p:nvSpPr>
          <p:cNvPr id="98" name="Google Shape;98;p2"/>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4CDAA-4920-4541-9744-3D8C1C1CFE80}"/>
              </a:ext>
            </a:extLst>
          </p:cNvPr>
          <p:cNvSpPr>
            <a:spLocks noGrp="1"/>
          </p:cNvSpPr>
          <p:nvPr>
            <p:ph type="title"/>
          </p:nvPr>
        </p:nvSpPr>
        <p:spPr/>
        <p:txBody>
          <a:bodyPr/>
          <a:lstStyle/>
          <a:p>
            <a:pPr algn="ctr"/>
            <a:r>
              <a:rPr lang="en-US" dirty="0"/>
              <a:t>Questions</a:t>
            </a:r>
          </a:p>
        </p:txBody>
      </p:sp>
      <p:sp>
        <p:nvSpPr>
          <p:cNvPr id="3" name="Text Placeholder 2">
            <a:extLst>
              <a:ext uri="{FF2B5EF4-FFF2-40B4-BE49-F238E27FC236}">
                <a16:creationId xmlns:a16="http://schemas.microsoft.com/office/drawing/2014/main" xmlns="" id="{FF879EE1-A070-4320-B4D3-C1799451A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8DE98434-BF0A-4A6D-BBA3-225E945B5A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6" name="Picture 5" descr="A view of a city next to a stadium&#10;&#10;Description automatically generated">
            <a:extLst>
              <a:ext uri="{FF2B5EF4-FFF2-40B4-BE49-F238E27FC236}">
                <a16:creationId xmlns:a16="http://schemas.microsoft.com/office/drawing/2014/main" xmlns="" id="{DBDF1B40-1092-4EDB-890B-F9CAE62CE07C}"/>
              </a:ext>
            </a:extLst>
          </p:cNvPr>
          <p:cNvPicPr>
            <a:picLocks noChangeAspect="1"/>
          </p:cNvPicPr>
          <p:nvPr/>
        </p:nvPicPr>
        <p:blipFill>
          <a:blip r:embed="rId2"/>
          <a:stretch>
            <a:fillRect/>
          </a:stretch>
        </p:blipFill>
        <p:spPr>
          <a:xfrm>
            <a:off x="82118" y="854075"/>
            <a:ext cx="8833282" cy="5883104"/>
          </a:xfrm>
          <a:prstGeom prst="rect">
            <a:avLst/>
          </a:prstGeom>
        </p:spPr>
      </p:pic>
    </p:spTree>
    <p:extLst>
      <p:ext uri="{BB962C8B-B14F-4D97-AF65-F5344CB8AC3E}">
        <p14:creationId xmlns:p14="http://schemas.microsoft.com/office/powerpoint/2010/main" val="350212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0" y="1828800"/>
            <a:ext cx="9144000" cy="27432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ctr" rtl="0">
              <a:lnSpc>
                <a:spcPct val="150000"/>
              </a:lnSpc>
              <a:spcBef>
                <a:spcPts val="0"/>
              </a:spcBef>
              <a:spcAft>
                <a:spcPts val="0"/>
              </a:spcAft>
              <a:buNone/>
            </a:pPr>
            <a:r>
              <a:rPr lang="en-US" sz="3600" dirty="0"/>
              <a:t>Tuesday, October 27th @ 6:30 PM</a:t>
            </a:r>
            <a:br>
              <a:rPr lang="en-US" sz="3600" dirty="0"/>
            </a:br>
            <a:r>
              <a:rPr lang="en-US" sz="3600" dirty="0"/>
              <a:t>LHS CAFETERIA</a:t>
            </a:r>
            <a:endParaRPr sz="3600" i="1" dirty="0"/>
          </a:p>
        </p:txBody>
      </p:sp>
      <p:sp>
        <p:nvSpPr>
          <p:cNvPr id="228" name="Google Shape;228;p21"/>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IMPORTANT DATES FOR THE FALL</a:t>
            </a:r>
            <a:endParaRPr dirty="0"/>
          </a:p>
        </p:txBody>
      </p:sp>
      <p:sp>
        <p:nvSpPr>
          <p:cNvPr id="125" name="Google Shape;125;p6"/>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a:t>The first day of school every student received a class syllabus and calendar with dates for the fall.  Please make sure that you have reviewed this.</a:t>
            </a:r>
            <a:endParaRPr dirty="0"/>
          </a:p>
          <a:p>
            <a:pPr marL="342900" lvl="0" indent="-342900" algn="l" rtl="0">
              <a:spcBef>
                <a:spcPts val="480"/>
              </a:spcBef>
              <a:spcAft>
                <a:spcPts val="0"/>
              </a:spcAft>
              <a:buClr>
                <a:schemeClr val="dk1"/>
              </a:buClr>
              <a:buSzPts val="2400"/>
              <a:buChar char="•"/>
            </a:pPr>
            <a:endParaRPr lang="en-US" dirty="0"/>
          </a:p>
          <a:p>
            <a:pPr marL="342900" lvl="0" indent="-342900" algn="l" rtl="0">
              <a:spcBef>
                <a:spcPts val="480"/>
              </a:spcBef>
              <a:spcAft>
                <a:spcPts val="0"/>
              </a:spcAft>
              <a:buClr>
                <a:schemeClr val="dk1"/>
              </a:buClr>
              <a:buSzPts val="2400"/>
              <a:buChar char="•"/>
            </a:pPr>
            <a:r>
              <a:rPr lang="en-US" dirty="0"/>
              <a:t>We practice after school</a:t>
            </a:r>
            <a:endParaRPr dirty="0"/>
          </a:p>
          <a:p>
            <a:pPr marL="742950" lvl="1" indent="-285750" algn="l" rtl="0">
              <a:spcBef>
                <a:spcPts val="400"/>
              </a:spcBef>
              <a:spcAft>
                <a:spcPts val="0"/>
              </a:spcAft>
              <a:buClr>
                <a:schemeClr val="dk1"/>
              </a:buClr>
              <a:buSzPts val="2000"/>
              <a:buChar char="–"/>
            </a:pPr>
            <a:r>
              <a:rPr lang="en-US" dirty="0"/>
              <a:t>Mondays until 5:00pm</a:t>
            </a:r>
            <a:endParaRPr dirty="0"/>
          </a:p>
          <a:p>
            <a:pPr marL="742950" lvl="1" indent="-285750" algn="l" rtl="0">
              <a:spcBef>
                <a:spcPts val="400"/>
              </a:spcBef>
              <a:spcAft>
                <a:spcPts val="0"/>
              </a:spcAft>
              <a:buClr>
                <a:schemeClr val="dk1"/>
              </a:buClr>
              <a:buSzPts val="2000"/>
              <a:buChar char="–"/>
            </a:pPr>
            <a:r>
              <a:rPr lang="en-US" dirty="0"/>
              <a:t>Tuesday and Thursdays until 6:00pm</a:t>
            </a:r>
            <a:endParaRPr dirty="0"/>
          </a:p>
          <a:p>
            <a:pPr marL="742950" lvl="1" indent="-285750" algn="l" rtl="0">
              <a:spcBef>
                <a:spcPts val="400"/>
              </a:spcBef>
              <a:spcAft>
                <a:spcPts val="0"/>
              </a:spcAft>
              <a:buClr>
                <a:schemeClr val="dk1"/>
              </a:buClr>
              <a:buSzPts val="2000"/>
              <a:buChar char="–"/>
            </a:pPr>
            <a:r>
              <a:rPr lang="en-US" dirty="0"/>
              <a:t>Percussion and Auxiliaries may have sectionals on Mondays until 6:00pm</a:t>
            </a:r>
            <a:endParaRPr dirty="0"/>
          </a:p>
          <a:p>
            <a:pPr marL="742950" lvl="1" indent="-285750" algn="l" rtl="0">
              <a:spcBef>
                <a:spcPts val="400"/>
              </a:spcBef>
              <a:spcAft>
                <a:spcPts val="0"/>
              </a:spcAft>
              <a:buClr>
                <a:schemeClr val="dk1"/>
              </a:buClr>
              <a:buSzPts val="2000"/>
              <a:buChar char="–"/>
            </a:pPr>
            <a:r>
              <a:rPr lang="en-US" dirty="0"/>
              <a:t>The weeks of marching contests we will practice Monday-Thursday until 6:00pm.  Wednesday we will release at 5:00pm</a:t>
            </a:r>
            <a:endParaRPr dirty="0"/>
          </a:p>
          <a:p>
            <a:pPr marL="457200" lvl="1" indent="0" algn="l" rtl="0">
              <a:spcBef>
                <a:spcPts val="400"/>
              </a:spcBef>
              <a:spcAft>
                <a:spcPts val="0"/>
              </a:spcAft>
              <a:buClr>
                <a:schemeClr val="dk1"/>
              </a:buClr>
              <a:buSzPts val="2000"/>
              <a:buNone/>
            </a:pPr>
            <a:endParaRPr dirty="0"/>
          </a:p>
          <a:p>
            <a:pPr marL="457200" lvl="1" indent="0" algn="l" rtl="0">
              <a:spcBef>
                <a:spcPts val="400"/>
              </a:spcBef>
              <a:spcAft>
                <a:spcPts val="0"/>
              </a:spcAft>
              <a:buClr>
                <a:schemeClr val="dk1"/>
              </a:buClr>
              <a:buSzPts val="2000"/>
              <a:buNone/>
            </a:pPr>
            <a:endParaRPr dirty="0"/>
          </a:p>
          <a:p>
            <a:pPr marL="457200" lvl="1" indent="0" algn="l" rtl="0">
              <a:spcBef>
                <a:spcPts val="400"/>
              </a:spcBef>
              <a:spcAft>
                <a:spcPts val="0"/>
              </a:spcAft>
              <a:buClr>
                <a:schemeClr val="dk1"/>
              </a:buClr>
              <a:buSzPts val="2000"/>
              <a:buNone/>
            </a:pPr>
            <a:endParaRPr dirty="0"/>
          </a:p>
        </p:txBody>
      </p:sp>
      <p:sp>
        <p:nvSpPr>
          <p:cNvPr id="126" name="Google Shape;126;p6"/>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IMPORTANT DATES FOR THE FALL</a:t>
            </a:r>
            <a:endParaRPr dirty="0"/>
          </a:p>
        </p:txBody>
      </p:sp>
      <p:sp>
        <p:nvSpPr>
          <p:cNvPr id="132" name="Google Shape;132;p7"/>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endParaRPr dirty="0"/>
          </a:p>
          <a:p>
            <a:pPr marL="342900" lvl="0" indent="-342900" algn="l" rtl="0">
              <a:spcBef>
                <a:spcPts val="480"/>
              </a:spcBef>
              <a:spcAft>
                <a:spcPts val="0"/>
              </a:spcAft>
              <a:buClr>
                <a:schemeClr val="dk1"/>
              </a:buClr>
              <a:buSzPts val="2400"/>
              <a:buChar char="•"/>
            </a:pPr>
            <a:endParaRPr lang="en-US" dirty="0"/>
          </a:p>
          <a:p>
            <a:pPr marL="342900" lvl="0" indent="-342900" algn="l" rtl="0">
              <a:spcBef>
                <a:spcPts val="480"/>
              </a:spcBef>
              <a:spcAft>
                <a:spcPts val="0"/>
              </a:spcAft>
              <a:buClr>
                <a:schemeClr val="dk1"/>
              </a:buClr>
              <a:buSzPts val="2400"/>
              <a:buChar char="•"/>
            </a:pPr>
            <a:endParaRPr lang="en-US" dirty="0"/>
          </a:p>
          <a:p>
            <a:pPr marL="342900" lvl="0" indent="-342900" algn="l" rtl="0">
              <a:spcBef>
                <a:spcPts val="480"/>
              </a:spcBef>
              <a:spcAft>
                <a:spcPts val="0"/>
              </a:spcAft>
              <a:buClr>
                <a:schemeClr val="dk1"/>
              </a:buClr>
              <a:buSzPts val="2400"/>
              <a:buChar char="•"/>
            </a:pPr>
            <a:r>
              <a:rPr lang="en-US" dirty="0"/>
              <a:t>DRIVE ONE 4UR SCHOOL-Update </a:t>
            </a:r>
            <a:endParaRPr dirty="0"/>
          </a:p>
          <a:p>
            <a:pPr marL="342900" lvl="0" indent="-342900" algn="l" rtl="0">
              <a:spcBef>
                <a:spcPts val="480"/>
              </a:spcBef>
              <a:spcAft>
                <a:spcPts val="0"/>
              </a:spcAft>
              <a:buClr>
                <a:schemeClr val="dk1"/>
              </a:buClr>
              <a:buSzPts val="2400"/>
              <a:buChar char="•"/>
            </a:pPr>
            <a:r>
              <a:rPr lang="en-US" dirty="0"/>
              <a:t>SEPTEMBER 26</a:t>
            </a:r>
            <a:r>
              <a:rPr lang="en-US" baseline="30000" dirty="0"/>
              <a:t>th</a:t>
            </a:r>
            <a:r>
              <a:rPr lang="en-US" dirty="0"/>
              <a:t> – Contest #1 – Rehobeth High School, Dothan</a:t>
            </a:r>
          </a:p>
          <a:p>
            <a:pPr marL="342900" lvl="0" indent="-342900" algn="l" rtl="0">
              <a:spcBef>
                <a:spcPts val="480"/>
              </a:spcBef>
              <a:spcAft>
                <a:spcPts val="0"/>
              </a:spcAft>
              <a:buClr>
                <a:schemeClr val="dk1"/>
              </a:buClr>
              <a:buSzPts val="2400"/>
              <a:buChar char="•"/>
            </a:pPr>
            <a:r>
              <a:rPr lang="en-US" dirty="0"/>
              <a:t>OCTOBER 9</a:t>
            </a:r>
            <a:r>
              <a:rPr lang="en-US" baseline="30000" dirty="0"/>
              <a:t>th</a:t>
            </a:r>
            <a:r>
              <a:rPr lang="en-US" dirty="0"/>
              <a:t>- Winnersville Classic at Valdosta</a:t>
            </a:r>
            <a:endParaRPr dirty="0"/>
          </a:p>
          <a:p>
            <a:pPr marL="342900" lvl="0" indent="-342900" algn="l" rtl="0">
              <a:spcBef>
                <a:spcPts val="480"/>
              </a:spcBef>
              <a:spcAft>
                <a:spcPts val="0"/>
              </a:spcAft>
              <a:buClr>
                <a:schemeClr val="dk1"/>
              </a:buClr>
              <a:buSzPts val="2400"/>
              <a:buChar char="•"/>
            </a:pPr>
            <a:r>
              <a:rPr lang="en-US" dirty="0"/>
              <a:t>OCTOBER 10</a:t>
            </a:r>
            <a:r>
              <a:rPr lang="en-US" baseline="30000" dirty="0"/>
              <a:t>th</a:t>
            </a:r>
            <a:r>
              <a:rPr lang="en-US" dirty="0"/>
              <a:t> – Contest #2 – Daleville High School, Daleville</a:t>
            </a:r>
            <a:endParaRPr dirty="0"/>
          </a:p>
          <a:p>
            <a:pPr marL="342900" lvl="0" indent="-342900" algn="l" rtl="0">
              <a:spcBef>
                <a:spcPts val="480"/>
              </a:spcBef>
              <a:spcAft>
                <a:spcPts val="0"/>
              </a:spcAft>
              <a:buClr>
                <a:schemeClr val="dk1"/>
              </a:buClr>
              <a:buSzPts val="2400"/>
              <a:buChar char="•"/>
            </a:pPr>
            <a:r>
              <a:rPr lang="en-US" dirty="0"/>
              <a:t>OCTOBER 17th – Battle on the Border</a:t>
            </a:r>
            <a:endParaRPr dirty="0"/>
          </a:p>
          <a:p>
            <a:pPr marL="342900" lvl="0" indent="-190500" algn="l" rtl="0">
              <a:spcBef>
                <a:spcPts val="480"/>
              </a:spcBef>
              <a:spcAft>
                <a:spcPts val="0"/>
              </a:spcAft>
              <a:buClr>
                <a:schemeClr val="dk1"/>
              </a:buClr>
              <a:buSzPts val="2400"/>
              <a:buNone/>
            </a:pPr>
            <a:endParaRPr dirty="0"/>
          </a:p>
          <a:p>
            <a:pPr marL="342900" lvl="0" indent="-342900" algn="l" rtl="0">
              <a:spcBef>
                <a:spcPts val="480"/>
              </a:spcBef>
              <a:spcAft>
                <a:spcPts val="0"/>
              </a:spcAft>
              <a:buClr>
                <a:schemeClr val="dk1"/>
              </a:buClr>
              <a:buSzPts val="2400"/>
              <a:buChar char="•"/>
            </a:pPr>
            <a:r>
              <a:rPr lang="en-US" dirty="0"/>
              <a:t>YES, WE PERFORM AT ALL FOOTBALL GAMES!!!!!</a:t>
            </a:r>
            <a:endParaRPr dirty="0"/>
          </a:p>
        </p:txBody>
      </p:sp>
      <p:sp>
        <p:nvSpPr>
          <p:cNvPr id="133" name="Google Shape;133;p7"/>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7FBB0-6DB9-41D8-B102-8F035ED4064A}"/>
              </a:ext>
            </a:extLst>
          </p:cNvPr>
          <p:cNvSpPr>
            <a:spLocks noGrp="1"/>
          </p:cNvSpPr>
          <p:nvPr>
            <p:ph type="title"/>
          </p:nvPr>
        </p:nvSpPr>
        <p:spPr/>
        <p:txBody>
          <a:bodyPr/>
          <a:lstStyle/>
          <a:p>
            <a:pPr algn="ctr"/>
            <a:r>
              <a:rPr lang="en-US" dirty="0"/>
              <a:t>Varsity Football Schedule-UPDATED</a:t>
            </a:r>
          </a:p>
        </p:txBody>
      </p:sp>
      <p:sp>
        <p:nvSpPr>
          <p:cNvPr id="3" name="Text Placeholder 2">
            <a:extLst>
              <a:ext uri="{FF2B5EF4-FFF2-40B4-BE49-F238E27FC236}">
                <a16:creationId xmlns:a16="http://schemas.microsoft.com/office/drawing/2014/main" xmlns="" id="{4A4C6255-1685-4ACE-B1AC-9EE1ECE42B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F9B9C8D-8263-475A-A4CA-03AB1766A4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6" name="Picture 5" descr="A screenshot of a cell phone&#10;&#10;Description automatically generated">
            <a:extLst>
              <a:ext uri="{FF2B5EF4-FFF2-40B4-BE49-F238E27FC236}">
                <a16:creationId xmlns:a16="http://schemas.microsoft.com/office/drawing/2014/main" xmlns="" id="{1A0AA3BE-E4E4-4818-A324-B6B47CBAB6C7}"/>
              </a:ext>
            </a:extLst>
          </p:cNvPr>
          <p:cNvPicPr>
            <a:picLocks noChangeAspect="1"/>
          </p:cNvPicPr>
          <p:nvPr/>
        </p:nvPicPr>
        <p:blipFill>
          <a:blip r:embed="rId2"/>
          <a:stretch>
            <a:fillRect/>
          </a:stretch>
        </p:blipFill>
        <p:spPr>
          <a:xfrm>
            <a:off x="228600" y="990600"/>
            <a:ext cx="8194552" cy="5758550"/>
          </a:xfrm>
          <a:prstGeom prst="rect">
            <a:avLst/>
          </a:prstGeom>
        </p:spPr>
      </p:pic>
    </p:spTree>
    <p:extLst>
      <p:ext uri="{BB962C8B-B14F-4D97-AF65-F5344CB8AC3E}">
        <p14:creationId xmlns:p14="http://schemas.microsoft.com/office/powerpoint/2010/main" val="108779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76200" y="2667000"/>
            <a:ext cx="9067800" cy="15240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sz="2880"/>
              <a:t>Secretary’s Report-Approval of Previous Meeting Minutes</a:t>
            </a:r>
            <a:br>
              <a:rPr lang="en-US" sz="2880"/>
            </a:br>
            <a:endParaRPr sz="2880"/>
          </a:p>
        </p:txBody>
      </p:sp>
      <p:sp>
        <p:nvSpPr>
          <p:cNvPr id="202" name="Google Shape;202;p17"/>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43593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E761C-5AD7-48A4-8BDB-938C63F74756}"/>
              </a:ext>
            </a:extLst>
          </p:cNvPr>
          <p:cNvSpPr>
            <a:spLocks noGrp="1"/>
          </p:cNvSpPr>
          <p:nvPr>
            <p:ph type="title"/>
          </p:nvPr>
        </p:nvSpPr>
        <p:spPr/>
        <p:txBody>
          <a:bodyPr/>
          <a:lstStyle/>
          <a:p>
            <a:pPr algn="ctr"/>
            <a:r>
              <a:rPr lang="en-US" dirty="0"/>
              <a:t>Super Saturday </a:t>
            </a:r>
          </a:p>
        </p:txBody>
      </p:sp>
      <p:sp>
        <p:nvSpPr>
          <p:cNvPr id="3" name="Text Placeholder 2">
            <a:extLst>
              <a:ext uri="{FF2B5EF4-FFF2-40B4-BE49-F238E27FC236}">
                <a16:creationId xmlns:a16="http://schemas.microsoft.com/office/drawing/2014/main" xmlns="" id="{36C770B0-529D-4AAC-BF5C-8032C8905417}"/>
              </a:ext>
            </a:extLst>
          </p:cNvPr>
          <p:cNvSpPr>
            <a:spLocks noGrp="1"/>
          </p:cNvSpPr>
          <p:nvPr>
            <p:ph type="body" idx="1"/>
          </p:nvPr>
        </p:nvSpPr>
        <p:spPr/>
        <p:txBody>
          <a:bodyPr/>
          <a:lstStyle/>
          <a:p>
            <a:pPr marL="0" lvl="0" indent="0" algn="ctr" rtl="0">
              <a:spcBef>
                <a:spcPts val="0"/>
              </a:spcBef>
              <a:spcAft>
                <a:spcPts val="0"/>
              </a:spcAft>
              <a:buNone/>
            </a:pPr>
            <a:endParaRPr lang="en-US" sz="6000" b="1" dirty="0">
              <a:solidFill>
                <a:schemeClr val="tx1"/>
              </a:solidFill>
            </a:endParaRPr>
          </a:p>
          <a:p>
            <a:pPr marL="0" lvl="0" indent="0" algn="ctr" rtl="0">
              <a:spcBef>
                <a:spcPts val="0"/>
              </a:spcBef>
              <a:spcAft>
                <a:spcPts val="0"/>
              </a:spcAft>
              <a:buNone/>
            </a:pPr>
            <a:r>
              <a:rPr lang="en-US" sz="6000" b="1" dirty="0">
                <a:solidFill>
                  <a:schemeClr val="tx1"/>
                </a:solidFill>
              </a:rPr>
              <a:t>A </a:t>
            </a:r>
            <a:r>
              <a:rPr lang="en-US" sz="7200" b="1" i="1" u="sng" dirty="0">
                <a:solidFill>
                  <a:srgbClr val="FF0000"/>
                </a:solidFill>
              </a:rPr>
              <a:t>HUGE</a:t>
            </a:r>
            <a:r>
              <a:rPr lang="en-US" sz="6000" b="1" dirty="0">
                <a:solidFill>
                  <a:srgbClr val="FF0000"/>
                </a:solidFill>
              </a:rPr>
              <a:t> </a:t>
            </a:r>
            <a:r>
              <a:rPr lang="en-US" sz="6000" b="1" dirty="0">
                <a:solidFill>
                  <a:schemeClr val="tx1"/>
                </a:solidFill>
              </a:rPr>
              <a:t>THANK YOU</a:t>
            </a:r>
          </a:p>
          <a:p>
            <a:pPr marL="0" lvl="0" indent="0" algn="ctr" rtl="0">
              <a:spcBef>
                <a:spcPts val="0"/>
              </a:spcBef>
              <a:spcAft>
                <a:spcPts val="0"/>
              </a:spcAft>
              <a:buNone/>
            </a:pPr>
            <a:endParaRPr lang="en-US" sz="6000" b="1" dirty="0">
              <a:solidFill>
                <a:srgbClr val="000000"/>
              </a:solidFill>
            </a:endParaRPr>
          </a:p>
          <a:p>
            <a:pPr marL="0" lvl="0" indent="0" algn="ctr" rtl="0">
              <a:spcBef>
                <a:spcPts val="0"/>
              </a:spcBef>
              <a:spcAft>
                <a:spcPts val="0"/>
              </a:spcAft>
              <a:buNone/>
            </a:pPr>
            <a:r>
              <a:rPr lang="en-US" sz="6000" b="1" dirty="0">
                <a:solidFill>
                  <a:srgbClr val="000000"/>
                </a:solidFill>
              </a:rPr>
              <a:t>To Everyone Involved!!! </a:t>
            </a:r>
          </a:p>
          <a:p>
            <a:endParaRPr lang="en-US" dirty="0"/>
          </a:p>
        </p:txBody>
      </p:sp>
      <p:sp>
        <p:nvSpPr>
          <p:cNvPr id="4" name="Slide Number Placeholder 3">
            <a:extLst>
              <a:ext uri="{FF2B5EF4-FFF2-40B4-BE49-F238E27FC236}">
                <a16:creationId xmlns:a16="http://schemas.microsoft.com/office/drawing/2014/main" xmlns="" id="{5EADC66E-48BC-4DF8-B7F4-76185EEF70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35255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3E6242-5EBD-4874-9127-253A65D2A509}"/>
              </a:ext>
            </a:extLst>
          </p:cNvPr>
          <p:cNvSpPr>
            <a:spLocks noGrp="1"/>
          </p:cNvSpPr>
          <p:nvPr>
            <p:ph type="title"/>
          </p:nvPr>
        </p:nvSpPr>
        <p:spPr/>
        <p:txBody>
          <a:bodyPr/>
          <a:lstStyle/>
          <a:p>
            <a:pPr algn="ctr"/>
            <a:r>
              <a:rPr lang="en-US" dirty="0"/>
              <a:t>Super Saturday </a:t>
            </a:r>
          </a:p>
        </p:txBody>
      </p:sp>
      <p:sp>
        <p:nvSpPr>
          <p:cNvPr id="3" name="Text Placeholder 2">
            <a:extLst>
              <a:ext uri="{FF2B5EF4-FFF2-40B4-BE49-F238E27FC236}">
                <a16:creationId xmlns:a16="http://schemas.microsoft.com/office/drawing/2014/main" xmlns="" id="{1F427211-3D01-4B2F-B834-3384EFA2C4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6D1AD3E-FAFE-4C24-A807-9586109555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7" name="Picture 6">
            <a:extLst>
              <a:ext uri="{FF2B5EF4-FFF2-40B4-BE49-F238E27FC236}">
                <a16:creationId xmlns:a16="http://schemas.microsoft.com/office/drawing/2014/main" xmlns="" id="{FBD827AF-112C-45F0-ACE5-B3954FD3AC48}"/>
              </a:ext>
            </a:extLst>
          </p:cNvPr>
          <p:cNvPicPr>
            <a:picLocks noChangeAspect="1"/>
          </p:cNvPicPr>
          <p:nvPr/>
        </p:nvPicPr>
        <p:blipFill>
          <a:blip r:embed="rId2"/>
          <a:stretch>
            <a:fillRect/>
          </a:stretch>
        </p:blipFill>
        <p:spPr>
          <a:xfrm>
            <a:off x="0" y="1269507"/>
            <a:ext cx="9144000" cy="4838329"/>
          </a:xfrm>
          <a:prstGeom prst="rect">
            <a:avLst/>
          </a:prstGeom>
        </p:spPr>
      </p:pic>
    </p:spTree>
    <p:extLst>
      <p:ext uri="{BB962C8B-B14F-4D97-AF65-F5344CB8AC3E}">
        <p14:creationId xmlns:p14="http://schemas.microsoft.com/office/powerpoint/2010/main" val="239524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5A4DF-23E4-4E9E-BB8A-F3B8406B2DB5}"/>
              </a:ext>
            </a:extLst>
          </p:cNvPr>
          <p:cNvSpPr>
            <a:spLocks noGrp="1"/>
          </p:cNvSpPr>
          <p:nvPr>
            <p:ph type="title"/>
          </p:nvPr>
        </p:nvSpPr>
        <p:spPr/>
        <p:txBody>
          <a:bodyPr/>
          <a:lstStyle/>
          <a:p>
            <a:pPr algn="ctr"/>
            <a:r>
              <a:rPr lang="en-US" dirty="0"/>
              <a:t>We Want You!</a:t>
            </a:r>
          </a:p>
        </p:txBody>
      </p:sp>
      <p:sp>
        <p:nvSpPr>
          <p:cNvPr id="3" name="Text Placeholder 2">
            <a:extLst>
              <a:ext uri="{FF2B5EF4-FFF2-40B4-BE49-F238E27FC236}">
                <a16:creationId xmlns:a16="http://schemas.microsoft.com/office/drawing/2014/main" xmlns="" id="{1FBA5A8C-2BA3-44CF-BB9C-04A4275F879A}"/>
              </a:ext>
            </a:extLst>
          </p:cNvPr>
          <p:cNvSpPr>
            <a:spLocks noGrp="1"/>
          </p:cNvSpPr>
          <p:nvPr>
            <p:ph type="body" idx="1"/>
          </p:nvPr>
        </p:nvSpPr>
        <p:spPr/>
        <p:txBody>
          <a:bodyPr/>
          <a:lstStyle/>
          <a:p>
            <a:r>
              <a:rPr lang="en-US" dirty="0"/>
              <a:t>Calling all parents. We WANT YOU to be a part of the Bridgemen Family. Please see Suzanne Tanner after the meeting to see how you can get plugged into being a part of the Bridgemen</a:t>
            </a:r>
          </a:p>
        </p:txBody>
      </p:sp>
      <p:sp>
        <p:nvSpPr>
          <p:cNvPr id="4" name="Slide Number Placeholder 3">
            <a:extLst>
              <a:ext uri="{FF2B5EF4-FFF2-40B4-BE49-F238E27FC236}">
                <a16:creationId xmlns:a16="http://schemas.microsoft.com/office/drawing/2014/main" xmlns="" id="{BA05021B-A599-48FA-8A1F-C45E35052A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5" name="Picture 4">
            <a:extLst>
              <a:ext uri="{FF2B5EF4-FFF2-40B4-BE49-F238E27FC236}">
                <a16:creationId xmlns:a16="http://schemas.microsoft.com/office/drawing/2014/main" xmlns="" id="{AD1D6A79-2239-4F68-9C59-DD73E7D254C0}"/>
              </a:ext>
            </a:extLst>
          </p:cNvPr>
          <p:cNvPicPr>
            <a:picLocks noChangeAspect="1"/>
          </p:cNvPicPr>
          <p:nvPr/>
        </p:nvPicPr>
        <p:blipFill>
          <a:blip r:embed="rId2"/>
          <a:stretch>
            <a:fillRect/>
          </a:stretch>
        </p:blipFill>
        <p:spPr>
          <a:xfrm>
            <a:off x="2656620" y="2223341"/>
            <a:ext cx="3830759" cy="4634659"/>
          </a:xfrm>
          <a:prstGeom prst="rect">
            <a:avLst/>
          </a:prstGeom>
        </p:spPr>
      </p:pic>
    </p:spTree>
    <p:extLst>
      <p:ext uri="{BB962C8B-B14F-4D97-AF65-F5344CB8AC3E}">
        <p14:creationId xmlns:p14="http://schemas.microsoft.com/office/powerpoint/2010/main" val="25275962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521</Words>
  <Application>Microsoft Office PowerPoint</Application>
  <PresentationFormat>On-screen Show (4:3)</PresentationFormat>
  <Paragraphs>121</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Noto Sans Symbols</vt:lpstr>
      <vt:lpstr>Office Theme</vt:lpstr>
      <vt:lpstr>LHS Band Booster Meeting Tuesday, September 22, 2020</vt:lpstr>
      <vt:lpstr>Agenda</vt:lpstr>
      <vt:lpstr>IMPORTANT DATES FOR THE FALL</vt:lpstr>
      <vt:lpstr>IMPORTANT DATES FOR THE FALL</vt:lpstr>
      <vt:lpstr>Varsity Football Schedule-UPDATED</vt:lpstr>
      <vt:lpstr>Secretary’s Report-Approval of Previous Meeting Minutes </vt:lpstr>
      <vt:lpstr>Super Saturday </vt:lpstr>
      <vt:lpstr>Super Saturday </vt:lpstr>
      <vt:lpstr>We Want You!</vt:lpstr>
      <vt:lpstr>BUS DRIVERS STILL NEEDED </vt:lpstr>
      <vt:lpstr>WATER FOR AFTER SCHOOL REHEARSALS</vt:lpstr>
      <vt:lpstr>DISCOUNT CARDS ARE AVAILABLE</vt:lpstr>
      <vt:lpstr>GOLF CART RAFFLE</vt:lpstr>
      <vt:lpstr>Reverse Draw- November 14th</vt:lpstr>
      <vt:lpstr>2021 Officer Nominations</vt:lpstr>
      <vt:lpstr>A.R.F.</vt:lpstr>
      <vt:lpstr>Treasurer’s Report</vt:lpstr>
      <vt:lpstr>Committee Chair Reports</vt:lpstr>
      <vt:lpstr>2020 Band Booster Committee Reports</vt:lpstr>
      <vt:lpstr>Questions</vt:lpstr>
      <vt:lpstr>Tuesday, October 27th @ 6:30 PM LHS CAFETERIA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LHS Band Booster Meeting Tuesday, September 22, 2020</dc:title>
  <dc:creator>Mamie Stalvey</dc:creator>
  <cp:lastModifiedBy>Suzanne Tanner</cp:lastModifiedBy>
  <cp:revision>10</cp:revision>
  <dcterms:created xsi:type="dcterms:W3CDTF">2010-04-21T02:19:11Z</dcterms:created>
  <dcterms:modified xsi:type="dcterms:W3CDTF">2020-09-23T16:53:40Z</dcterms:modified>
</cp:coreProperties>
</file>