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8" r:id="rId3"/>
    <p:sldId id="291" r:id="rId4"/>
    <p:sldId id="312" r:id="rId5"/>
    <p:sldId id="332" r:id="rId6"/>
    <p:sldId id="335" r:id="rId7"/>
    <p:sldId id="338" r:id="rId8"/>
    <p:sldId id="337" r:id="rId9"/>
    <p:sldId id="348" r:id="rId10"/>
    <p:sldId id="349" r:id="rId11"/>
    <p:sldId id="350" r:id="rId12"/>
    <p:sldId id="351" r:id="rId13"/>
    <p:sldId id="336" r:id="rId14"/>
    <p:sldId id="334" r:id="rId15"/>
    <p:sldId id="352" r:id="rId16"/>
    <p:sldId id="333" r:id="rId17"/>
    <p:sldId id="295" r:id="rId18"/>
    <p:sldId id="299" r:id="rId19"/>
    <p:sldId id="340" r:id="rId20"/>
    <p:sldId id="290" r:id="rId21"/>
    <p:sldId id="305" r:id="rId22"/>
    <p:sldId id="322" r:id="rId23"/>
    <p:sldId id="281" r:id="rId24"/>
    <p:sldId id="271" r:id="rId25"/>
    <p:sldId id="272" r:id="rId26"/>
    <p:sldId id="316" r:id="rId27"/>
    <p:sldId id="323" r:id="rId28"/>
    <p:sldId id="325" r:id="rId29"/>
    <p:sldId id="304" r:id="rId30"/>
    <p:sldId id="324" r:id="rId31"/>
    <p:sldId id="341" r:id="rId32"/>
    <p:sldId id="342" r:id="rId33"/>
    <p:sldId id="343" r:id="rId34"/>
    <p:sldId id="344" r:id="rId35"/>
    <p:sldId id="345" r:id="rId36"/>
    <p:sldId id="346" r:id="rId37"/>
    <p:sldId id="347" r:id="rId38"/>
    <p:sldId id="318" r:id="rId39"/>
    <p:sldId id="319" r:id="rId40"/>
    <p:sldId id="321" r:id="rId41"/>
    <p:sldId id="326" r:id="rId42"/>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3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42" autoAdjust="0"/>
  </p:normalViewPr>
  <p:slideViewPr>
    <p:cSldViewPr>
      <p:cViewPr>
        <p:scale>
          <a:sx n="103" d="100"/>
          <a:sy n="103" d="100"/>
        </p:scale>
        <p:origin x="-728" y="-10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eaLnBrk="1" fontAlgn="auto" hangingPunct="1">
              <a:spcBef>
                <a:spcPts val="0"/>
              </a:spcBef>
              <a:spcAft>
                <a:spcPts val="0"/>
              </a:spcAft>
              <a:defRPr sz="1200">
                <a:latin typeface="+mn-lt"/>
              </a:defRPr>
            </a:lvl1pPr>
          </a:lstStyle>
          <a:p>
            <a:pPr>
              <a:defRPr/>
            </a:pPr>
            <a:fld id="{E1CC3DA7-5D07-49CA-8141-BDE9161EDAA6}" type="datetimeFigureOut">
              <a:rPr lang="en-US"/>
              <a:pPr>
                <a:defRPr/>
              </a:pPr>
              <a:t>2/24/20</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a:latin typeface="Calibri" pitchFamily="34" charset="0"/>
              </a:defRPr>
            </a:lvl1pPr>
          </a:lstStyle>
          <a:p>
            <a:pPr>
              <a:defRPr/>
            </a:pPr>
            <a:fld id="{9FEC8E8D-33F5-47B2-A14D-92A3BE7EE4D7}" type="slidenum">
              <a:rPr lang="en-US" altLang="en-US"/>
              <a:pPr>
                <a:defRPr/>
              </a:pPr>
              <a:t>‹#›</a:t>
            </a:fld>
            <a:endParaRPr lang="en-US" altLang="en-US"/>
          </a:p>
        </p:txBody>
      </p:sp>
    </p:spTree>
    <p:extLst>
      <p:ext uri="{BB962C8B-B14F-4D97-AF65-F5344CB8AC3E}">
        <p14:creationId xmlns:p14="http://schemas.microsoft.com/office/powerpoint/2010/main" val="2241575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9774" y="692706"/>
            <a:ext cx="6231543" cy="346352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a:spcBef>
                <a:spcPts val="0"/>
              </a:spcBef>
              <a:spcAft>
                <a:spcPts val="0"/>
              </a:spcAft>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9773" y="692706"/>
            <a:ext cx="6231467" cy="346352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a:spcBef>
                <a:spcPts val="0"/>
              </a:spcBef>
              <a:spcAft>
                <a:spcPts val="0"/>
              </a:spcAft>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9773" y="692706"/>
            <a:ext cx="6231467" cy="346352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a:spcBef>
                <a:spcPts val="0"/>
              </a:spcBef>
              <a:spcAft>
                <a:spcPts val="0"/>
              </a:spcAft>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9773" y="692706"/>
            <a:ext cx="6231467" cy="346352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a:spcBef>
                <a:spcPts val="0"/>
              </a:spcBef>
              <a:spcAft>
                <a:spcPts val="0"/>
              </a:spcAft>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9773" y="692706"/>
            <a:ext cx="6231467" cy="346352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a:spcBef>
                <a:spcPts val="0"/>
              </a:spcBef>
              <a:spcAft>
                <a:spcPts val="0"/>
              </a:spcAft>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9773" y="692706"/>
            <a:ext cx="6231467" cy="346352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a:spcBef>
                <a:spcPts val="0"/>
              </a:spcBef>
              <a:spcAft>
                <a:spcPts val="0"/>
              </a:spcAft>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9773" y="692706"/>
            <a:ext cx="6231467" cy="346352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a:spcBef>
                <a:spcPts val="0"/>
              </a:spcBef>
              <a:spcAft>
                <a:spcPts val="0"/>
              </a:spcAft>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28BE48-A7D2-4717-8D21-60D157F9104C}" type="datetime1">
              <a:rPr lang="en-US"/>
              <a:pPr>
                <a:defRPr/>
              </a:pPr>
              <a:t>2/24/20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C57678-DF70-4BB6-A38C-9B150C959ABC}"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432E7D-F6C3-4BD8-8208-B5B416B50A56}" type="datetime1">
              <a:rPr lang="en-US"/>
              <a:pPr>
                <a:defRPr/>
              </a:pPr>
              <a:t>2/24/20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136D48-E7D7-4FAF-90CD-A3E9DD53424B}"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E50685-8284-4672-B4C8-4E1CE3A74FBC}" type="datetime1">
              <a:rPr lang="en-US"/>
              <a:pPr>
                <a:defRPr/>
              </a:pPr>
              <a:t>2/24/20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E4754C-FFA9-4420-80EE-A5C305137501}"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8228013" y="0"/>
            <a:ext cx="841375" cy="838200"/>
          </a:xfrm>
          <a:prstGeom prst="rect">
            <a:avLst/>
          </a:prstGeom>
          <a:noFill/>
          <a:ln w="9525">
            <a:noFill/>
            <a:miter lim="800000"/>
            <a:headEnd/>
            <a:tailEnd/>
          </a:ln>
        </p:spPr>
      </p:pic>
      <p:sp>
        <p:nvSpPr>
          <p:cNvPr id="2" name="Title 1"/>
          <p:cNvSpPr>
            <a:spLocks noGrp="1"/>
          </p:cNvSpPr>
          <p:nvPr>
            <p:ph type="title"/>
          </p:nvPr>
        </p:nvSpPr>
        <p:spPr>
          <a:xfrm>
            <a:off x="0" y="0"/>
            <a:ext cx="8153400" cy="838200"/>
          </a:xfrm>
          <a:solidFill>
            <a:srgbClr val="A73E3B"/>
          </a:solidFill>
        </p:spPr>
        <p:txBody>
          <a:bodyPr>
            <a:normAutofit/>
          </a:bodyPr>
          <a:lstStyle>
            <a:lvl1pPr marL="112713" indent="0" algn="l">
              <a:tabLst>
                <a:tab pos="61913" algn="l"/>
              </a:tabLst>
              <a:defRPr sz="32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990600"/>
            <a:ext cx="8686800" cy="5486400"/>
          </a:xfrm>
        </p:spPr>
        <p:txBody>
          <a:bodyPr/>
          <a:lstStyle>
            <a:lvl1pPr>
              <a:defRPr sz="2400"/>
            </a:lvl1pPr>
            <a:lvl2pPr>
              <a:defRPr sz="20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C34BB34-5E2F-408D-92E9-009B3259A293}" type="datetime1">
              <a:rPr lang="en-US"/>
              <a:pPr>
                <a:defRPr/>
              </a:pPr>
              <a:t>2/24/20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781800" y="6492875"/>
            <a:ext cx="2133600" cy="365125"/>
          </a:xfrm>
        </p:spPr>
        <p:txBody>
          <a:bodyPr/>
          <a:lstStyle>
            <a:lvl1pPr>
              <a:defRPr/>
            </a:lvl1pPr>
          </a:lstStyle>
          <a:p>
            <a:pPr>
              <a:defRPr/>
            </a:pPr>
            <a:fld id="{56FD761E-C653-45CD-95B7-24317FCE517E}"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C84DCF-AB20-4CB4-971D-6E626274316E}" type="datetime1">
              <a:rPr lang="en-US"/>
              <a:pPr>
                <a:defRPr/>
              </a:pPr>
              <a:t>2/24/20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8CDA91-517D-4C70-814E-D1557974CCD3}"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B7FD84-135D-4CB7-A447-F592293D157C}" type="datetime1">
              <a:rPr lang="en-US"/>
              <a:pPr>
                <a:defRPr/>
              </a:pPr>
              <a:t>2/24/20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2EFE22-F742-44C6-A0FB-8161A43D472F}"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5B98CB-EF70-4B0D-8D68-2C0D26A326D9}" type="datetime1">
              <a:rPr lang="en-US"/>
              <a:pPr>
                <a:defRPr/>
              </a:pPr>
              <a:t>2/24/20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12A07F-C9A0-446F-B26F-2F9394CBEC8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8726BF-EB85-4BE6-832B-B58E94F4705B}" type="datetime1">
              <a:rPr lang="en-US"/>
              <a:pPr>
                <a:defRPr/>
              </a:pPr>
              <a:t>2/24/20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A86F9C-E213-4F1F-8395-7F66E1AE938F}"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F6D2DC-D19E-4E1E-A974-CEBAFD3309FE}" type="datetime1">
              <a:rPr lang="en-US"/>
              <a:pPr>
                <a:defRPr/>
              </a:pPr>
              <a:t>2/24/20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7E00908-6C7A-4A82-82BE-049C35DBA42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A8673C-D93C-43A6-A0DC-C4EC0DD4A03D}" type="datetime1">
              <a:rPr lang="en-US"/>
              <a:pPr>
                <a:defRPr/>
              </a:pPr>
              <a:t>2/24/20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D12ACB-8B76-4913-ADEB-DD78BB7F19C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03CC2B-14D7-43A9-8D6B-76CB3F370872}" type="datetime1">
              <a:rPr lang="en-US"/>
              <a:pPr>
                <a:defRPr/>
              </a:pPr>
              <a:t>2/24/20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392433-0FEC-4638-8D21-E388533AB97A}"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5223F13-D29F-4E94-A8B4-DED9B085AD30}" type="datetime1">
              <a:rPr lang="en-US"/>
              <a:pPr>
                <a:defRPr/>
              </a:pPr>
              <a:t>2/24/20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1F0B2C1B-7132-4BDE-B4AF-04AD0764893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1" r:id="rId1"/>
    <p:sldLayoutId id="214748379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orgiabridgemen.org" TargetMode="External"/><Relationship Id="rId3" Type="http://schemas.openxmlformats.org/officeDocument/2006/relationships/hyperlink" Target="http://www.lowndespercussion.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3352800"/>
            <a:ext cx="8382000" cy="3048000"/>
          </a:xfrm>
        </p:spPr>
        <p:txBody>
          <a:bodyPr/>
          <a:lstStyle/>
          <a:p>
            <a:pPr eaLnBrk="1" hangingPunct="1"/>
            <a:r>
              <a:rPr lang="en-US" altLang="en-US" b="1" dirty="0" smtClean="0"/>
              <a:t>WELCOME!!!!!</a:t>
            </a:r>
            <a:br>
              <a:rPr lang="en-US" altLang="en-US" b="1" dirty="0" smtClean="0"/>
            </a:br>
            <a:r>
              <a:rPr lang="en-US" altLang="en-US" b="1" dirty="0" smtClean="0"/>
              <a:t>Future Georgia Bridgemen</a:t>
            </a:r>
            <a:br>
              <a:rPr lang="en-US" altLang="en-US" b="1" dirty="0" smtClean="0"/>
            </a:br>
            <a:r>
              <a:rPr lang="en-US" altLang="en-US" b="1" dirty="0" smtClean="0"/>
              <a:t>Informational Meeting</a:t>
            </a:r>
            <a:r>
              <a:rPr lang="en-US" altLang="en-US" dirty="0" smtClean="0"/>
              <a:t/>
            </a:r>
            <a:br>
              <a:rPr lang="en-US" altLang="en-US" dirty="0" smtClean="0"/>
            </a:br>
            <a:endParaRPr lang="en-US" altLang="en-US" sz="3600" i="1" dirty="0" smtClean="0">
              <a:solidFill>
                <a:srgbClr val="FF0000"/>
              </a:solidFill>
            </a:endParaRPr>
          </a:p>
        </p:txBody>
      </p:sp>
      <p:sp>
        <p:nvSpPr>
          <p:cNvPr id="3075" name="Slide Number Placeholder 4"/>
          <p:cNvSpPr>
            <a:spLocks noGrp="1"/>
          </p:cNvSpPr>
          <p:nvPr>
            <p:ph type="sldNum" sz="quarter" idx="12"/>
          </p:nvPr>
        </p:nvSpPr>
        <p:spPr bwMode="auto">
          <a:noFill/>
          <a:ln>
            <a:miter lim="800000"/>
            <a:headEnd/>
            <a:tailEnd/>
          </a:ln>
        </p:spPr>
        <p:txBody>
          <a:bodyPr/>
          <a:lstStyle/>
          <a:p>
            <a:fld id="{80A3DB97-7B6C-4328-9F7D-68CB0BD477EE}" type="slidenum">
              <a:rPr lang="en-US" altLang="en-US" smtClean="0"/>
              <a:pPr/>
              <a:t>1</a:t>
            </a:fld>
            <a:endParaRPr lang="en-US" altLang="en-US" smtClean="0"/>
          </a:p>
        </p:txBody>
      </p:sp>
      <p:pic>
        <p:nvPicPr>
          <p:cNvPr id="3076" name="Picture 3" descr="bridgemen08_r1_c1.png"/>
          <p:cNvPicPr>
            <a:picLocks noChangeAspect="1"/>
          </p:cNvPicPr>
          <p:nvPr/>
        </p:nvPicPr>
        <p:blipFill>
          <a:blip r:embed="rId2" cstate="print"/>
          <a:srcRect/>
          <a:stretch>
            <a:fillRect/>
          </a:stretch>
        </p:blipFill>
        <p:spPr bwMode="auto">
          <a:xfrm>
            <a:off x="0" y="0"/>
            <a:ext cx="9144000" cy="26003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Band?</a:t>
            </a:r>
            <a:endParaRPr lang="en-US" dirty="0"/>
          </a:p>
        </p:txBody>
      </p:sp>
      <p:sp>
        <p:nvSpPr>
          <p:cNvPr id="3" name="Content Placeholder 2"/>
          <p:cNvSpPr>
            <a:spLocks noGrp="1"/>
          </p:cNvSpPr>
          <p:nvPr>
            <p:ph idx="1"/>
          </p:nvPr>
        </p:nvSpPr>
        <p:spPr/>
        <p:txBody>
          <a:bodyPr/>
          <a:lstStyle/>
          <a:p>
            <a:pPr marL="0" indent="0">
              <a:buNone/>
            </a:pPr>
            <a:r>
              <a:rPr lang="en-US" dirty="0" smtClean="0"/>
              <a:t>Data from the National Education </a:t>
            </a:r>
            <a:r>
              <a:rPr lang="en-US" dirty="0" smtClean="0"/>
              <a:t>Longitudinal </a:t>
            </a:r>
            <a:r>
              <a:rPr lang="en-US" dirty="0" smtClean="0"/>
              <a:t>Study showed that music participants received more academic honors and awards than non-music students, and that the percentage of music </a:t>
            </a:r>
            <a:r>
              <a:rPr lang="en-US" dirty="0" smtClean="0"/>
              <a:t>participants receiving </a:t>
            </a:r>
            <a:r>
              <a:rPr lang="en-US" dirty="0" smtClean="0"/>
              <a:t>Associate/Bachelor degrees was higher than the percentage of non-participants receiving those grades. </a:t>
            </a:r>
            <a:r>
              <a:rPr lang="mr-IN" dirty="0" smtClean="0"/>
              <a:t>–</a:t>
            </a:r>
            <a:r>
              <a:rPr lang="en-US" dirty="0" smtClean="0"/>
              <a:t> </a:t>
            </a:r>
            <a:r>
              <a:rPr lang="en-US" i="1" dirty="0" smtClean="0"/>
              <a:t>NELS: First Follow Up, National Center for Education </a:t>
            </a:r>
            <a:r>
              <a:rPr lang="en-US" i="1" dirty="0" smtClean="0"/>
              <a:t>Statistics</a:t>
            </a:r>
            <a:r>
              <a:rPr lang="en-US" i="1" dirty="0" smtClean="0"/>
              <a:t>, Washington D.C.</a:t>
            </a:r>
          </a:p>
          <a:p>
            <a:pPr marL="0" indent="0">
              <a:buNone/>
            </a:pPr>
            <a:endParaRPr lang="en-US" i="1"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10</a:t>
            </a:fld>
            <a:endParaRPr lang="en-US" altLang="en-US"/>
          </a:p>
        </p:txBody>
      </p:sp>
    </p:spTree>
    <p:extLst>
      <p:ext uri="{BB962C8B-B14F-4D97-AF65-F5344CB8AC3E}">
        <p14:creationId xmlns:p14="http://schemas.microsoft.com/office/powerpoint/2010/main" val="295195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Band?</a:t>
            </a:r>
            <a:endParaRPr lang="en-US" dirty="0"/>
          </a:p>
        </p:txBody>
      </p:sp>
      <p:sp>
        <p:nvSpPr>
          <p:cNvPr id="3" name="Content Placeholder 2"/>
          <p:cNvSpPr>
            <a:spLocks noGrp="1"/>
          </p:cNvSpPr>
          <p:nvPr>
            <p:ph idx="1"/>
          </p:nvPr>
        </p:nvSpPr>
        <p:spPr/>
        <p:txBody>
          <a:bodyPr/>
          <a:lstStyle/>
          <a:p>
            <a:pPr marL="0" indent="0" algn="ctr">
              <a:buNone/>
            </a:pPr>
            <a:r>
              <a:rPr lang="en-US" sz="3200" dirty="0" smtClean="0"/>
              <a:t>SUCCESS IN DEVELOPING INTELLIGENCE</a:t>
            </a:r>
          </a:p>
          <a:p>
            <a:pPr marL="0" indent="0" algn="ctr">
              <a:buNone/>
            </a:pPr>
            <a:endParaRPr lang="en-US" sz="3200" dirty="0" smtClean="0"/>
          </a:p>
          <a:p>
            <a:pPr marL="0" indent="0">
              <a:buNone/>
            </a:pPr>
            <a:r>
              <a:rPr lang="en-US" dirty="0" smtClean="0"/>
              <a:t>A research team exploring the link between music and intelligence reported that music training is far superior to computer instruction dramatically enhancing a child’s abstract thinking, reasoning skills and the skills necessary for learning math and science.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11</a:t>
            </a:fld>
            <a:endParaRPr lang="en-US" altLang="en-US"/>
          </a:p>
        </p:txBody>
      </p:sp>
    </p:spTree>
    <p:extLst>
      <p:ext uri="{BB962C8B-B14F-4D97-AF65-F5344CB8AC3E}">
        <p14:creationId xmlns:p14="http://schemas.microsoft.com/office/powerpoint/2010/main" val="300228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Band?</a:t>
            </a:r>
            <a:endParaRPr lang="en-US" dirty="0"/>
          </a:p>
        </p:txBody>
      </p:sp>
      <p:sp>
        <p:nvSpPr>
          <p:cNvPr id="3" name="Content Placeholder 2"/>
          <p:cNvSpPr>
            <a:spLocks noGrp="1"/>
          </p:cNvSpPr>
          <p:nvPr>
            <p:ph idx="1"/>
          </p:nvPr>
        </p:nvSpPr>
        <p:spPr/>
        <p:txBody>
          <a:bodyPr/>
          <a:lstStyle/>
          <a:p>
            <a:pPr marL="0" indent="0" algn="ctr">
              <a:buNone/>
            </a:pPr>
            <a:r>
              <a:rPr lang="en-US" sz="3600" dirty="0" smtClean="0"/>
              <a:t>Success in Life</a:t>
            </a:r>
          </a:p>
          <a:p>
            <a:pPr marL="0" indent="0" algn="ctr">
              <a:buNone/>
            </a:pPr>
            <a:endParaRPr lang="en-US" sz="3600" dirty="0"/>
          </a:p>
          <a:p>
            <a:pPr marL="0" indent="0">
              <a:buNone/>
            </a:pPr>
            <a:r>
              <a:rPr lang="en-US" dirty="0" smtClean="0"/>
              <a:t>“The nation’s top business executives agree that art’s education programs can help repair weaknesses in American education and better prepare workers for the 21</a:t>
            </a:r>
            <a:r>
              <a:rPr lang="en-US" baseline="30000" dirty="0" smtClean="0"/>
              <a:t>st</a:t>
            </a:r>
            <a:r>
              <a:rPr lang="en-US" dirty="0" smtClean="0"/>
              <a:t> century.” </a:t>
            </a:r>
            <a:r>
              <a:rPr lang="mr-IN" dirty="0" smtClean="0"/>
              <a:t>–</a:t>
            </a:r>
            <a:r>
              <a:rPr lang="en-US" dirty="0" smtClean="0"/>
              <a:t> </a:t>
            </a:r>
            <a:r>
              <a:rPr lang="en-US" i="1" dirty="0" smtClean="0"/>
              <a:t>“The Changing Workplace is Changing our View of Education.” Business Week</a:t>
            </a:r>
          </a:p>
          <a:p>
            <a:pPr marL="0" indent="0">
              <a:buNone/>
            </a:pPr>
            <a:endParaRPr lang="en-US" i="1" dirty="0"/>
          </a:p>
          <a:p>
            <a:pPr marL="0" indent="0">
              <a:buNone/>
            </a:pPr>
            <a:r>
              <a:rPr lang="en-US" dirty="0" smtClean="0"/>
              <a:t>At perhaps no other time have music and arts education been more important.  Apart from their </a:t>
            </a:r>
            <a:r>
              <a:rPr lang="en-US" dirty="0" smtClean="0"/>
              <a:t>obvious </a:t>
            </a:r>
            <a:r>
              <a:rPr lang="en-US" dirty="0" smtClean="0"/>
              <a:t>benefits, music and the other arts produce critical thinkers, people who are decision makers.  In the information age, our company needs people with these critical thinking skills. </a:t>
            </a:r>
            <a:r>
              <a:rPr lang="en-US" i="1" dirty="0" smtClean="0"/>
              <a:t>Susan </a:t>
            </a:r>
            <a:r>
              <a:rPr lang="en-US" i="1" dirty="0" err="1" smtClean="0"/>
              <a:t>Driggers</a:t>
            </a:r>
            <a:r>
              <a:rPr lang="en-US" i="1" dirty="0" smtClean="0"/>
              <a:t>, Bell South Corporation</a:t>
            </a:r>
            <a:endParaRPr lang="en-US" dirty="0" smtClean="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12</a:t>
            </a:fld>
            <a:endParaRPr lang="en-US" altLang="en-US"/>
          </a:p>
        </p:txBody>
      </p:sp>
    </p:spTree>
    <p:extLst>
      <p:ext uri="{BB962C8B-B14F-4D97-AF65-F5344CB8AC3E}">
        <p14:creationId xmlns:p14="http://schemas.microsoft.com/office/powerpoint/2010/main" val="401545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 in Marching Band</a:t>
            </a:r>
            <a:endParaRPr lang="en-US" dirty="0"/>
          </a:p>
        </p:txBody>
      </p:sp>
      <p:sp>
        <p:nvSpPr>
          <p:cNvPr id="3" name="Content Placeholder 2"/>
          <p:cNvSpPr>
            <a:spLocks noGrp="1"/>
          </p:cNvSpPr>
          <p:nvPr>
            <p:ph idx="1"/>
          </p:nvPr>
        </p:nvSpPr>
        <p:spPr/>
        <p:txBody>
          <a:bodyPr/>
          <a:lstStyle/>
          <a:p>
            <a:r>
              <a:rPr lang="en-US" dirty="0" smtClean="0"/>
              <a:t>Early is on time; on time is late.</a:t>
            </a:r>
          </a:p>
          <a:p>
            <a:endParaRPr lang="en-US" dirty="0" smtClean="0"/>
          </a:p>
          <a:p>
            <a:r>
              <a:rPr lang="en-US" dirty="0" smtClean="0"/>
              <a:t>Time management is everything.</a:t>
            </a:r>
          </a:p>
          <a:p>
            <a:endParaRPr lang="en-US" dirty="0" smtClean="0"/>
          </a:p>
          <a:p>
            <a:r>
              <a:rPr lang="en-US" dirty="0" smtClean="0"/>
              <a:t>Kindness and generosity go far.</a:t>
            </a:r>
          </a:p>
          <a:p>
            <a:endParaRPr lang="en-US" dirty="0" smtClean="0"/>
          </a:p>
          <a:p>
            <a:r>
              <a:rPr lang="en-US" dirty="0" smtClean="0"/>
              <a:t>Teamwork makes the dream work.</a:t>
            </a:r>
          </a:p>
          <a:p>
            <a:endParaRPr lang="en-US" dirty="0" smtClean="0"/>
          </a:p>
          <a:p>
            <a:r>
              <a:rPr lang="en-US" dirty="0" smtClean="0"/>
              <a:t>Criticism is a natural part of life.</a:t>
            </a:r>
          </a:p>
          <a:p>
            <a:endParaRPr lang="en-US" dirty="0" smtClean="0"/>
          </a:p>
          <a:p>
            <a:r>
              <a:rPr lang="en-US" dirty="0" smtClean="0"/>
              <a:t>Shortcuts get you nowhere.</a:t>
            </a:r>
          </a:p>
          <a:p>
            <a:endParaRPr lang="en-US" dirty="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13</a:t>
            </a:fld>
            <a:endParaRPr lang="en-US" altLang="en-US"/>
          </a:p>
        </p:txBody>
      </p:sp>
    </p:spTree>
    <p:extLst>
      <p:ext uri="{BB962C8B-B14F-4D97-AF65-F5344CB8AC3E}">
        <p14:creationId xmlns:p14="http://schemas.microsoft.com/office/powerpoint/2010/main" val="3702155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ACADEMICS vs. ELECTIVES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b="1" dirty="0"/>
              <a:t> </a:t>
            </a:r>
            <a:r>
              <a:rPr lang="en-US" sz="2000" b="1" dirty="0"/>
              <a:t>New HOPE Scholarship Requirements (Four “Rigorous” Classes)</a:t>
            </a:r>
          </a:p>
          <a:p>
            <a:pPr>
              <a:buFont typeface="Arial" pitchFamily="34" charset="0"/>
              <a:buChar char="•"/>
            </a:pPr>
            <a:endParaRPr lang="en-US" sz="2000" b="1" dirty="0"/>
          </a:p>
          <a:p>
            <a:pPr>
              <a:buFont typeface="Arial" pitchFamily="34" charset="0"/>
              <a:buChar char="•"/>
            </a:pPr>
            <a:r>
              <a:rPr lang="en-US" sz="1400" b="1" dirty="0"/>
              <a:t>  What qualifies as a “Rigorous” Class?</a:t>
            </a:r>
          </a:p>
          <a:p>
            <a:pPr lvl="1">
              <a:buFont typeface="Arial" pitchFamily="34" charset="0"/>
              <a:buChar char="•"/>
            </a:pPr>
            <a:r>
              <a:rPr lang="en-US" sz="1400" b="1" dirty="0"/>
              <a:t>  2</a:t>
            </a:r>
            <a:r>
              <a:rPr lang="en-US" sz="1400" b="1" baseline="30000" dirty="0"/>
              <a:t>nd</a:t>
            </a:r>
            <a:r>
              <a:rPr lang="en-US" sz="1400" b="1" dirty="0"/>
              <a:t> year Foreign Language</a:t>
            </a:r>
          </a:p>
          <a:p>
            <a:pPr lvl="1">
              <a:buFont typeface="Arial" pitchFamily="34" charset="0"/>
              <a:buChar char="•"/>
            </a:pPr>
            <a:r>
              <a:rPr lang="en-US" sz="1400" b="1" dirty="0"/>
              <a:t>  11</a:t>
            </a:r>
            <a:r>
              <a:rPr lang="en-US" sz="1400" b="1" baseline="30000" dirty="0"/>
              <a:t>th</a:t>
            </a:r>
            <a:r>
              <a:rPr lang="en-US" sz="1400" b="1" dirty="0"/>
              <a:t> Grade Math (Advanced Algebra</a:t>
            </a:r>
            <a:r>
              <a:rPr lang="en-US" sz="1400" b="1" dirty="0" smtClean="0"/>
              <a:t>)</a:t>
            </a:r>
          </a:p>
          <a:p>
            <a:pPr lvl="1">
              <a:buFont typeface="Arial" pitchFamily="34" charset="0"/>
              <a:buChar char="•"/>
            </a:pPr>
            <a:r>
              <a:rPr lang="en-US" sz="1400" b="1" dirty="0" smtClean="0"/>
              <a:t>Advance Math Decision Making</a:t>
            </a:r>
            <a:endParaRPr lang="en-US" sz="1400" b="1" dirty="0"/>
          </a:p>
          <a:p>
            <a:pPr lvl="1">
              <a:buFont typeface="Arial" pitchFamily="34" charset="0"/>
              <a:buChar char="•"/>
            </a:pPr>
            <a:r>
              <a:rPr lang="en-US" sz="1400" b="1" dirty="0"/>
              <a:t>  11</a:t>
            </a:r>
            <a:r>
              <a:rPr lang="en-US" sz="1400" b="1" baseline="30000" dirty="0"/>
              <a:t>th</a:t>
            </a:r>
            <a:r>
              <a:rPr lang="en-US" sz="1400" b="1" dirty="0"/>
              <a:t> Grade Science (Chemistry)</a:t>
            </a:r>
          </a:p>
          <a:p>
            <a:pPr lvl="1">
              <a:buFont typeface="Arial" pitchFamily="34" charset="0"/>
              <a:buChar char="•"/>
            </a:pPr>
            <a:r>
              <a:rPr lang="en-US" sz="1400" b="1" dirty="0"/>
              <a:t>  12</a:t>
            </a:r>
            <a:r>
              <a:rPr lang="en-US" sz="1400" b="1" baseline="30000" dirty="0"/>
              <a:t>th</a:t>
            </a:r>
            <a:r>
              <a:rPr lang="en-US" sz="1400" b="1" dirty="0"/>
              <a:t> Grade Economics (AP)</a:t>
            </a:r>
          </a:p>
          <a:p>
            <a:pPr lvl="1">
              <a:buFont typeface="Arial" pitchFamily="34" charset="0"/>
              <a:buChar char="•"/>
            </a:pPr>
            <a:r>
              <a:rPr lang="en-US" sz="1400" b="1" dirty="0"/>
              <a:t>  12</a:t>
            </a:r>
            <a:r>
              <a:rPr lang="en-US" sz="1400" b="1" baseline="30000" dirty="0"/>
              <a:t>th</a:t>
            </a:r>
            <a:r>
              <a:rPr lang="en-US" sz="1400" b="1" dirty="0"/>
              <a:t> Grade Science (Anything AP, Physics and Human Anatomy)</a:t>
            </a:r>
          </a:p>
          <a:p>
            <a:pPr lvl="1">
              <a:buFont typeface="Arial" pitchFamily="34" charset="0"/>
              <a:buChar char="•"/>
            </a:pPr>
            <a:r>
              <a:rPr lang="en-US" sz="1400" b="1" dirty="0"/>
              <a:t>  12</a:t>
            </a:r>
            <a:r>
              <a:rPr lang="en-US" sz="1400" b="1" baseline="30000" dirty="0"/>
              <a:t>th</a:t>
            </a:r>
            <a:r>
              <a:rPr lang="en-US" sz="1400" b="1" dirty="0"/>
              <a:t> Grade Math (Anything AP, Pre-Calculus, </a:t>
            </a:r>
            <a:r>
              <a:rPr lang="en-US" sz="1400" b="1" dirty="0" smtClean="0"/>
              <a:t>Statistics</a:t>
            </a:r>
          </a:p>
          <a:p>
            <a:pPr lvl="1">
              <a:buFont typeface="Arial" pitchFamily="34" charset="0"/>
              <a:buChar char="•"/>
            </a:pPr>
            <a:endParaRPr lang="en-US" b="1" dirty="0" smtClean="0"/>
          </a:p>
          <a:p>
            <a:pPr lvl="1">
              <a:buFont typeface="Arial" pitchFamily="34" charset="0"/>
              <a:buChar char="•"/>
            </a:pPr>
            <a:r>
              <a:rPr lang="en-US" b="1" dirty="0" smtClean="0"/>
              <a:t>  </a:t>
            </a:r>
            <a:r>
              <a:rPr lang="en-US" b="1" dirty="0"/>
              <a:t>Every </a:t>
            </a:r>
            <a:r>
              <a:rPr lang="en-US" b="1" dirty="0" smtClean="0"/>
              <a:t>student </a:t>
            </a:r>
            <a:r>
              <a:rPr lang="en-US" b="1" dirty="0"/>
              <a:t>must also complete a pathway.  3 years of band can be your pathway in Fine Arts.</a:t>
            </a:r>
          </a:p>
          <a:p>
            <a:pPr lvl="1">
              <a:buFont typeface="Arial" pitchFamily="34" charset="0"/>
              <a:buChar char="•"/>
            </a:pPr>
            <a:endParaRPr lang="en-US" b="1" dirty="0"/>
          </a:p>
          <a:p>
            <a:pPr lvl="1">
              <a:buFont typeface="Arial" pitchFamily="34" charset="0"/>
              <a:buChar char="•"/>
            </a:pPr>
            <a:r>
              <a:rPr lang="en-US" b="1" dirty="0"/>
              <a:t>  Driver’s Education offered in the Summer and he works very closely with us not to interfere with band.</a:t>
            </a:r>
          </a:p>
          <a:p>
            <a:endParaRPr lang="en-US" dirty="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14</a:t>
            </a:fld>
            <a:endParaRPr lang="en-US" altLang="en-US"/>
          </a:p>
        </p:txBody>
      </p:sp>
    </p:spTree>
    <p:extLst>
      <p:ext uri="{BB962C8B-B14F-4D97-AF65-F5344CB8AC3E}">
        <p14:creationId xmlns:p14="http://schemas.microsoft.com/office/powerpoint/2010/main" val="1278322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 and Other Activities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YOU CAN DO BAND AND BE INVOLVED IN OTHER ACTIVITIES</a:t>
            </a:r>
          </a:p>
          <a:p>
            <a:pPr marL="0" indent="0">
              <a:buNone/>
            </a:pPr>
            <a:endParaRPr lang="en-US" dirty="0"/>
          </a:p>
          <a:p>
            <a:pPr marL="0" indent="0">
              <a:buNone/>
            </a:pPr>
            <a:r>
              <a:rPr lang="en-US" dirty="0" smtClean="0"/>
              <a:t>OUR STUDENTS IN BAND ARE ALSO LEADERS IN MANY OTHER ACTIVITIES AT SCHOOL:</a:t>
            </a:r>
          </a:p>
          <a:p>
            <a:r>
              <a:rPr lang="en-US" dirty="0" smtClean="0"/>
              <a:t>Drama</a:t>
            </a:r>
          </a:p>
          <a:p>
            <a:r>
              <a:rPr lang="en-US" dirty="0" smtClean="0"/>
              <a:t>Chorus</a:t>
            </a:r>
          </a:p>
          <a:p>
            <a:r>
              <a:rPr lang="en-US" dirty="0" smtClean="0"/>
              <a:t>ROTC</a:t>
            </a:r>
          </a:p>
          <a:p>
            <a:r>
              <a:rPr lang="en-US" dirty="0" smtClean="0"/>
              <a:t>Mock Trial</a:t>
            </a:r>
          </a:p>
          <a:p>
            <a:r>
              <a:rPr lang="en-US" dirty="0" smtClean="0"/>
              <a:t>TSA</a:t>
            </a:r>
          </a:p>
          <a:p>
            <a:r>
              <a:rPr lang="en-US" dirty="0" smtClean="0"/>
              <a:t>Baseball</a:t>
            </a:r>
          </a:p>
          <a:p>
            <a:r>
              <a:rPr lang="en-US" dirty="0" smtClean="0"/>
              <a:t>Soccer</a:t>
            </a:r>
            <a:endParaRPr lang="en-US" dirty="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15</a:t>
            </a:fld>
            <a:endParaRPr lang="en-US" altLang="en-US"/>
          </a:p>
        </p:txBody>
      </p:sp>
    </p:spTree>
    <p:extLst>
      <p:ext uri="{BB962C8B-B14F-4D97-AF65-F5344CB8AC3E}">
        <p14:creationId xmlns:p14="http://schemas.microsoft.com/office/powerpoint/2010/main" val="2228502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NEXT????</a:t>
            </a:r>
            <a:endParaRPr lang="en-US" dirty="0"/>
          </a:p>
        </p:txBody>
      </p:sp>
      <p:sp>
        <p:nvSpPr>
          <p:cNvPr id="3" name="Content Placeholder 2"/>
          <p:cNvSpPr>
            <a:spLocks noGrp="1"/>
          </p:cNvSpPr>
          <p:nvPr>
            <p:ph idx="1"/>
          </p:nvPr>
        </p:nvSpPr>
        <p:spPr/>
        <p:txBody>
          <a:bodyPr/>
          <a:lstStyle/>
          <a:p>
            <a:r>
              <a:rPr lang="en-US" dirty="0" smtClean="0"/>
              <a:t>We have to discuss the financial commitment</a:t>
            </a:r>
          </a:p>
          <a:p>
            <a:r>
              <a:rPr lang="en-US" dirty="0" smtClean="0"/>
              <a:t>We have to discuss the time commitment</a:t>
            </a:r>
          </a:p>
          <a:p>
            <a:r>
              <a:rPr lang="en-US" dirty="0" smtClean="0"/>
              <a:t>We have to discuss the student/parental commitment</a:t>
            </a:r>
            <a:endParaRPr lang="en-US" dirty="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16</a:t>
            </a:fld>
            <a:endParaRPr lang="en-US" altLang="en-US"/>
          </a:p>
        </p:txBody>
      </p:sp>
    </p:spTree>
    <p:extLst>
      <p:ext uri="{BB962C8B-B14F-4D97-AF65-F5344CB8AC3E}">
        <p14:creationId xmlns:p14="http://schemas.microsoft.com/office/powerpoint/2010/main" val="150592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solidFill>
            <a:srgbClr val="FF0000"/>
          </a:solidFill>
        </p:spPr>
        <p:txBody>
          <a:bodyPr>
            <a:normAutofit/>
          </a:bodyPr>
          <a:lstStyle/>
          <a:p>
            <a:r>
              <a:rPr lang="en-US" altLang="en-US" dirty="0" smtClean="0"/>
              <a:t>9</a:t>
            </a:r>
            <a:r>
              <a:rPr lang="en-US" altLang="en-US" baseline="30000" dirty="0" smtClean="0"/>
              <a:t>th</a:t>
            </a:r>
            <a:r>
              <a:rPr lang="en-US" altLang="en-US" dirty="0" smtClean="0"/>
              <a:t> GRADE SIGNING DAY</a:t>
            </a:r>
            <a:endParaRPr lang="en-US" altLang="en-US" dirty="0" smtClean="0"/>
          </a:p>
        </p:txBody>
      </p:sp>
      <p:sp>
        <p:nvSpPr>
          <p:cNvPr id="9219" name="Content Placeholder 7"/>
          <p:cNvSpPr>
            <a:spLocks noGrp="1"/>
          </p:cNvSpPr>
          <p:nvPr>
            <p:ph idx="1"/>
          </p:nvPr>
        </p:nvSpPr>
        <p:spPr>
          <a:xfrm>
            <a:off x="228600" y="990600"/>
            <a:ext cx="8534400" cy="5791200"/>
          </a:xfrm>
        </p:spPr>
        <p:txBody>
          <a:bodyPr/>
          <a:lstStyle/>
          <a:p>
            <a:pPr marL="0" indent="0"/>
            <a:endParaRPr lang="en-US" altLang="en-US" sz="1100" dirty="0" smtClean="0"/>
          </a:p>
          <a:p>
            <a:pPr marL="0" indent="0">
              <a:buNone/>
            </a:pPr>
            <a:endParaRPr lang="en-US" altLang="en-US" sz="1100" dirty="0" smtClean="0"/>
          </a:p>
          <a:p>
            <a:pPr marL="0" indent="0">
              <a:buNone/>
            </a:pPr>
            <a:r>
              <a:rPr lang="en-US" altLang="en-US" dirty="0" smtClean="0"/>
              <a:t>On Tuesday, March 10</a:t>
            </a:r>
            <a:r>
              <a:rPr lang="en-US" altLang="en-US" baseline="30000" dirty="0" smtClean="0"/>
              <a:t>th</a:t>
            </a:r>
            <a:r>
              <a:rPr lang="en-US" altLang="en-US" dirty="0" smtClean="0"/>
              <a:t> we will be holding our first ever Georgia Bridgemen Signing Day.</a:t>
            </a:r>
          </a:p>
          <a:p>
            <a:pPr marL="0" indent="0">
              <a:buNone/>
            </a:pPr>
            <a:endParaRPr lang="en-US" altLang="en-US" sz="1100" dirty="0"/>
          </a:p>
          <a:p>
            <a:pPr marL="0" indent="0">
              <a:buNone/>
            </a:pPr>
            <a:r>
              <a:rPr lang="en-US" altLang="en-US" dirty="0" smtClean="0"/>
              <a:t>Where: LHS Cafeteria</a:t>
            </a:r>
          </a:p>
          <a:p>
            <a:pPr marL="0" indent="0">
              <a:buNone/>
            </a:pPr>
            <a:r>
              <a:rPr lang="en-US" altLang="en-US" dirty="0" smtClean="0"/>
              <a:t>Time: 5:30-8:00</a:t>
            </a:r>
          </a:p>
          <a:p>
            <a:pPr marL="0" indent="0">
              <a:buNone/>
            </a:pPr>
            <a:endParaRPr lang="en-US" altLang="en-US" sz="1100" dirty="0"/>
          </a:p>
          <a:p>
            <a:pPr marL="0" indent="0">
              <a:buNone/>
            </a:pPr>
            <a:r>
              <a:rPr lang="en-US" altLang="en-US" dirty="0" smtClean="0"/>
              <a:t>At this time you will turn in your Paperwork and be fitted for your uniform.</a:t>
            </a:r>
          </a:p>
          <a:p>
            <a:pPr marL="0" indent="0">
              <a:buNone/>
            </a:pPr>
            <a:endParaRPr lang="en-US" altLang="en-US" sz="1100" dirty="0"/>
          </a:p>
          <a:p>
            <a:pPr marL="0" indent="0">
              <a:buNone/>
            </a:pPr>
            <a:r>
              <a:rPr lang="en-US" altLang="en-US" dirty="0" smtClean="0"/>
              <a:t>You will need to pay the following at this event:</a:t>
            </a:r>
          </a:p>
          <a:p>
            <a:pPr marL="0" indent="0">
              <a:buNone/>
            </a:pPr>
            <a:r>
              <a:rPr lang="en-US" altLang="en-US" dirty="0" smtClean="0"/>
              <a:t>$75 to LHS Band Boosters for your vest, bow tie and shoes</a:t>
            </a:r>
          </a:p>
          <a:p>
            <a:pPr marL="0" indent="0">
              <a:buNone/>
            </a:pPr>
            <a:r>
              <a:rPr lang="en-US" altLang="en-US" dirty="0" smtClean="0"/>
              <a:t>$100 to White Wedding for your tux shirt and pants</a:t>
            </a:r>
            <a:r>
              <a:rPr lang="en-US" altLang="en-US" sz="1100" dirty="0" smtClean="0"/>
              <a:t>	</a:t>
            </a:r>
          </a:p>
        </p:txBody>
      </p:sp>
      <p:sp>
        <p:nvSpPr>
          <p:cNvPr id="9220" name="Slide Number Placeholder 3"/>
          <p:cNvSpPr>
            <a:spLocks noGrp="1"/>
          </p:cNvSpPr>
          <p:nvPr>
            <p:ph type="sldNum" sz="quarter" idx="12"/>
          </p:nvPr>
        </p:nvSpPr>
        <p:spPr bwMode="auto">
          <a:noFill/>
          <a:ln>
            <a:miter lim="800000"/>
            <a:headEnd/>
            <a:tailEnd/>
          </a:ln>
        </p:spPr>
        <p:txBody>
          <a:bodyPr/>
          <a:lstStyle/>
          <a:p>
            <a:fld id="{E3D85136-ED3F-455F-A6D0-FBA74F451F57}" type="slidenum">
              <a:rPr lang="en-US" altLang="en-US" smtClean="0"/>
              <a:pPr/>
              <a:t>17</a:t>
            </a:fld>
            <a:endParaRPr lang="en-US" altLang="en-US"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rgbClr val="FF0000"/>
          </a:solidFill>
        </p:spPr>
        <p:txBody>
          <a:bodyPr>
            <a:normAutofit/>
          </a:bodyPr>
          <a:lstStyle/>
          <a:p>
            <a:r>
              <a:rPr lang="en-US" altLang="en-US" dirty="0" smtClean="0"/>
              <a:t>Band Fees</a:t>
            </a:r>
          </a:p>
        </p:txBody>
      </p:sp>
      <p:sp>
        <p:nvSpPr>
          <p:cNvPr id="10244" name="Slide Number Placeholder 3"/>
          <p:cNvSpPr>
            <a:spLocks noGrp="1"/>
          </p:cNvSpPr>
          <p:nvPr>
            <p:ph type="sldNum" sz="quarter" idx="12"/>
          </p:nvPr>
        </p:nvSpPr>
        <p:spPr bwMode="auto">
          <a:noFill/>
          <a:ln>
            <a:miter lim="800000"/>
            <a:headEnd/>
            <a:tailEnd/>
          </a:ln>
        </p:spPr>
        <p:txBody>
          <a:bodyPr/>
          <a:lstStyle/>
          <a:p>
            <a:fld id="{7750763C-E38B-4518-AA2D-19ED5F855245}" type="slidenum">
              <a:rPr lang="en-US" altLang="en-US" smtClean="0"/>
              <a:pPr/>
              <a:t>18</a:t>
            </a:fld>
            <a:endParaRPr lang="en-US" altLang="en-US" smtClean="0"/>
          </a:p>
        </p:txBody>
      </p:sp>
      <p:sp>
        <p:nvSpPr>
          <p:cNvPr id="5" name="TextBox 4"/>
          <p:cNvSpPr txBox="1"/>
          <p:nvPr/>
        </p:nvSpPr>
        <p:spPr>
          <a:xfrm>
            <a:off x="228600" y="1371600"/>
            <a:ext cx="8229600" cy="5324535"/>
          </a:xfrm>
          <a:prstGeom prst="rect">
            <a:avLst/>
          </a:prstGeom>
          <a:noFill/>
        </p:spPr>
        <p:txBody>
          <a:bodyPr wrap="square" rtlCol="0">
            <a:spAutoFit/>
          </a:bodyPr>
          <a:lstStyle/>
          <a:p>
            <a:r>
              <a:rPr lang="en-US" sz="2000" b="1" dirty="0" smtClean="0">
                <a:latin typeface="+mn-lt"/>
              </a:rPr>
              <a:t>Band Fee:$350  If you have a second child, fee is $300 for second child.</a:t>
            </a:r>
          </a:p>
          <a:p>
            <a:endParaRPr lang="en-US" sz="2000" b="1" dirty="0">
              <a:latin typeface="+mn-lt"/>
            </a:endParaRPr>
          </a:p>
          <a:p>
            <a:r>
              <a:rPr lang="en-US" sz="2000" b="1" dirty="0" smtClean="0">
                <a:latin typeface="+mn-lt"/>
              </a:rPr>
              <a:t>May 15</a:t>
            </a:r>
            <a:r>
              <a:rPr lang="en-US" sz="2000" b="1" baseline="30000" dirty="0" smtClean="0">
                <a:latin typeface="+mn-lt"/>
              </a:rPr>
              <a:t>th</a:t>
            </a:r>
            <a:r>
              <a:rPr lang="en-US" sz="2000" b="1" dirty="0" smtClean="0">
                <a:latin typeface="+mn-lt"/>
              </a:rPr>
              <a:t> – 1</a:t>
            </a:r>
            <a:r>
              <a:rPr lang="en-US" sz="2000" b="1" baseline="30000" dirty="0" smtClean="0">
                <a:latin typeface="+mn-lt"/>
              </a:rPr>
              <a:t>st</a:t>
            </a:r>
            <a:r>
              <a:rPr lang="en-US" sz="2000" b="1" dirty="0" smtClean="0">
                <a:latin typeface="+mn-lt"/>
              </a:rPr>
              <a:t> Band Fee Payment - $100.00 payable to LHS Band Boosters</a:t>
            </a:r>
          </a:p>
          <a:p>
            <a:r>
              <a:rPr lang="en-US" sz="2000" b="1" dirty="0" smtClean="0">
                <a:latin typeface="+mn-lt"/>
              </a:rPr>
              <a:t>June 15</a:t>
            </a:r>
            <a:r>
              <a:rPr lang="en-US" sz="2000" b="1" baseline="30000" dirty="0" smtClean="0">
                <a:latin typeface="+mn-lt"/>
              </a:rPr>
              <a:t>th</a:t>
            </a:r>
            <a:r>
              <a:rPr lang="en-US" sz="2000" b="1" dirty="0" smtClean="0">
                <a:latin typeface="+mn-lt"/>
              </a:rPr>
              <a:t> – 2</a:t>
            </a:r>
            <a:r>
              <a:rPr lang="en-US" sz="2000" b="1" baseline="30000" dirty="0" smtClean="0">
                <a:latin typeface="+mn-lt"/>
              </a:rPr>
              <a:t>nd</a:t>
            </a:r>
            <a:r>
              <a:rPr lang="en-US" sz="2000" b="1" dirty="0" smtClean="0">
                <a:latin typeface="+mn-lt"/>
              </a:rPr>
              <a:t> Band Fee Payment - $125.00 payable to LHS Band Boosters</a:t>
            </a:r>
          </a:p>
          <a:p>
            <a:r>
              <a:rPr lang="en-US" sz="2000" b="1" dirty="0" smtClean="0">
                <a:latin typeface="+mn-lt"/>
              </a:rPr>
              <a:t>July 21</a:t>
            </a:r>
            <a:r>
              <a:rPr lang="en-US" sz="2000" b="1" baseline="30000" dirty="0" smtClean="0">
                <a:latin typeface="+mn-lt"/>
              </a:rPr>
              <a:t>st</a:t>
            </a:r>
            <a:r>
              <a:rPr lang="en-US" sz="2000" b="1" dirty="0" smtClean="0">
                <a:latin typeface="+mn-lt"/>
              </a:rPr>
              <a:t> – 3</a:t>
            </a:r>
            <a:r>
              <a:rPr lang="en-US" sz="2000" b="1" baseline="30000" dirty="0" smtClean="0">
                <a:latin typeface="+mn-lt"/>
              </a:rPr>
              <a:t>rd</a:t>
            </a:r>
            <a:r>
              <a:rPr lang="en-US" sz="2000" b="1" dirty="0" smtClean="0">
                <a:latin typeface="+mn-lt"/>
              </a:rPr>
              <a:t> Band Fee Payment - $125.00 payable to LHS Band Boosters</a:t>
            </a:r>
          </a:p>
          <a:p>
            <a:endParaRPr lang="en-US" sz="2000" b="1" dirty="0">
              <a:latin typeface="+mn-lt"/>
            </a:endParaRPr>
          </a:p>
          <a:p>
            <a:r>
              <a:rPr lang="en-US" sz="2000" b="1" dirty="0" smtClean="0">
                <a:latin typeface="+mn-lt"/>
              </a:rPr>
              <a:t>If we have not received $350 by July 21</a:t>
            </a:r>
            <a:r>
              <a:rPr lang="en-US" sz="2000" b="1" baseline="30000" dirty="0" smtClean="0">
                <a:latin typeface="+mn-lt"/>
              </a:rPr>
              <a:t>st</a:t>
            </a:r>
            <a:r>
              <a:rPr lang="en-US" sz="2000" b="1" dirty="0" smtClean="0">
                <a:latin typeface="+mn-lt"/>
              </a:rPr>
              <a:t> a 4</a:t>
            </a:r>
            <a:r>
              <a:rPr lang="en-US" sz="2000" b="1" baseline="30000" dirty="0" smtClean="0">
                <a:latin typeface="+mn-lt"/>
              </a:rPr>
              <a:t>th</a:t>
            </a:r>
            <a:r>
              <a:rPr lang="en-US" sz="2000" b="1" dirty="0" smtClean="0">
                <a:latin typeface="+mn-lt"/>
              </a:rPr>
              <a:t> Band Fee Payment will be added of $25.00</a:t>
            </a:r>
            <a:endParaRPr lang="en-US" sz="2000" b="1" dirty="0">
              <a:latin typeface="+mn-lt"/>
            </a:endParaRPr>
          </a:p>
          <a:p>
            <a:endParaRPr lang="en-US" sz="2000" b="1" dirty="0" smtClean="0">
              <a:latin typeface="+mn-lt"/>
            </a:endParaRPr>
          </a:p>
          <a:p>
            <a:r>
              <a:rPr lang="en-US" sz="2000" b="1" dirty="0" smtClean="0">
                <a:latin typeface="+mn-lt"/>
              </a:rPr>
              <a:t>These payments need to be mailed to the following address:</a:t>
            </a:r>
          </a:p>
          <a:p>
            <a:pPr algn="ctr"/>
            <a:r>
              <a:rPr lang="en-US" sz="2000" b="1" dirty="0" smtClean="0">
                <a:latin typeface="+mn-lt"/>
              </a:rPr>
              <a:t>LHS Band Boosters</a:t>
            </a:r>
          </a:p>
          <a:p>
            <a:pPr algn="ctr"/>
            <a:r>
              <a:rPr lang="en-US" sz="2000" b="1" dirty="0" smtClean="0">
                <a:latin typeface="+mn-lt"/>
              </a:rPr>
              <a:t>PO Box 2712</a:t>
            </a:r>
          </a:p>
          <a:p>
            <a:pPr algn="ctr"/>
            <a:r>
              <a:rPr lang="en-US" sz="2000" b="1" dirty="0" smtClean="0">
                <a:latin typeface="+mn-lt"/>
              </a:rPr>
              <a:t>Valdosta, GA 31604</a:t>
            </a:r>
          </a:p>
          <a:p>
            <a:endParaRPr lang="en-US" sz="2000" b="1" dirty="0" smtClean="0">
              <a:latin typeface="+mn-lt"/>
            </a:endParaRPr>
          </a:p>
          <a:p>
            <a:r>
              <a:rPr lang="en-US" sz="2000" b="1" dirty="0" smtClean="0">
                <a:latin typeface="+mn-lt"/>
              </a:rPr>
              <a:t>Rental Fee of $20 payable to Lowndes High School will be due on Instrument Check out Day, July 14</a:t>
            </a:r>
            <a:r>
              <a:rPr lang="en-US" sz="2000" b="1" baseline="30000" dirty="0" smtClean="0">
                <a:latin typeface="+mn-lt"/>
              </a:rPr>
              <a:t>th</a:t>
            </a:r>
            <a:r>
              <a:rPr lang="en-US" sz="2000" b="1" dirty="0" smtClean="0">
                <a:latin typeface="+mn-lt"/>
              </a:rPr>
              <a:t> .  This is for anyone playing a school owned instrument.</a:t>
            </a:r>
            <a:endParaRPr lang="en-US" sz="20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MAILING A CHECK</a:t>
            </a:r>
            <a:endParaRPr lang="en-US" dirty="0"/>
          </a:p>
        </p:txBody>
      </p:sp>
      <p:sp>
        <p:nvSpPr>
          <p:cNvPr id="3" name="Content Placeholder 2"/>
          <p:cNvSpPr>
            <a:spLocks noGrp="1"/>
          </p:cNvSpPr>
          <p:nvPr>
            <p:ph idx="1"/>
          </p:nvPr>
        </p:nvSpPr>
        <p:spPr/>
        <p:txBody>
          <a:bodyPr/>
          <a:lstStyle/>
          <a:p>
            <a:pPr algn="ctr"/>
            <a:endParaRPr lang="en-US" sz="3600" dirty="0" smtClean="0"/>
          </a:p>
          <a:p>
            <a:pPr algn="ctr"/>
            <a:endParaRPr lang="en-US" sz="3600" dirty="0"/>
          </a:p>
          <a:p>
            <a:pPr algn="ctr"/>
            <a:r>
              <a:rPr lang="en-US" sz="3600" dirty="0" smtClean="0"/>
              <a:t>PLEASE…..ALWAYS INCLUDE YOUR</a:t>
            </a:r>
          </a:p>
          <a:p>
            <a:pPr marL="0" indent="0" algn="ctr">
              <a:buNone/>
            </a:pPr>
            <a:r>
              <a:rPr lang="en-US" sz="3600" dirty="0" smtClean="0"/>
              <a:t>STUDENT’S NAME ON THE </a:t>
            </a:r>
          </a:p>
          <a:p>
            <a:pPr marL="0" indent="0" algn="ctr">
              <a:buNone/>
            </a:pPr>
            <a:r>
              <a:rPr lang="en-US" sz="3600" dirty="0" smtClean="0"/>
              <a:t>MEMO LINE OF THE CHECK!!!!</a:t>
            </a:r>
            <a:endParaRPr lang="en-US" sz="3600" dirty="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19</a:t>
            </a:fld>
            <a:endParaRPr lang="en-US" altLang="en-US"/>
          </a:p>
        </p:txBody>
      </p:sp>
    </p:spTree>
    <p:extLst>
      <p:ext uri="{BB962C8B-B14F-4D97-AF65-F5344CB8AC3E}">
        <p14:creationId xmlns:p14="http://schemas.microsoft.com/office/powerpoint/2010/main" val="91800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solidFill>
            <a:srgbClr val="FF0000"/>
          </a:solidFill>
        </p:spPr>
        <p:txBody>
          <a:bodyPr/>
          <a:lstStyle/>
          <a:p>
            <a:pPr eaLnBrk="1" hangingPunct="1"/>
            <a:r>
              <a:rPr lang="en-US" altLang="en-US" smtClean="0"/>
              <a:t>Agenda</a:t>
            </a:r>
          </a:p>
        </p:txBody>
      </p:sp>
      <p:sp>
        <p:nvSpPr>
          <p:cNvPr id="5123" name="Content Placeholder 2"/>
          <p:cNvSpPr>
            <a:spLocks noGrp="1"/>
          </p:cNvSpPr>
          <p:nvPr>
            <p:ph idx="1"/>
          </p:nvPr>
        </p:nvSpPr>
        <p:spPr>
          <a:xfrm>
            <a:off x="228600" y="990600"/>
            <a:ext cx="7924800" cy="5486400"/>
          </a:xfrm>
        </p:spPr>
        <p:txBody>
          <a:bodyPr/>
          <a:lstStyle/>
          <a:p>
            <a:pPr lvl="1" algn="ctr" eaLnBrk="1" hangingPunct="1"/>
            <a:r>
              <a:rPr lang="en-US" altLang="en-US" sz="2400" b="1" dirty="0" smtClean="0"/>
              <a:t>Welcome</a:t>
            </a:r>
          </a:p>
          <a:p>
            <a:pPr lvl="1" algn="ctr" eaLnBrk="1" hangingPunct="1"/>
            <a:r>
              <a:rPr lang="en-US" altLang="en-US" sz="2400" b="1" dirty="0" smtClean="0"/>
              <a:t>Did you pick up your packet upon entering?</a:t>
            </a:r>
          </a:p>
          <a:p>
            <a:pPr lvl="1" algn="ctr" eaLnBrk="1" hangingPunct="1"/>
            <a:r>
              <a:rPr lang="en-US" altLang="en-US" sz="2400" b="1" dirty="0" smtClean="0"/>
              <a:t>Information from Mr. Bowman</a:t>
            </a:r>
          </a:p>
          <a:p>
            <a:pPr lvl="1" algn="ctr" eaLnBrk="1" hangingPunct="1"/>
            <a:r>
              <a:rPr lang="en-US" altLang="en-US" sz="2400" b="1" dirty="0" smtClean="0"/>
              <a:t>Information from Dr. Grant on Percussion Auditions</a:t>
            </a:r>
          </a:p>
          <a:p>
            <a:pPr lvl="1" algn="ctr" eaLnBrk="1" hangingPunct="1"/>
            <a:r>
              <a:rPr lang="en-US" altLang="en-US" sz="2400" b="1" dirty="0" smtClean="0"/>
              <a:t>Information from Mr. Bowman on Color Guard Auditions</a:t>
            </a:r>
          </a:p>
          <a:p>
            <a:pPr lvl="1" algn="ctr" eaLnBrk="1" hangingPunct="1"/>
            <a:r>
              <a:rPr lang="en-US" altLang="en-US" sz="2400" b="1" dirty="0" smtClean="0"/>
              <a:t>Information from on Booster Club</a:t>
            </a:r>
          </a:p>
        </p:txBody>
      </p:sp>
      <p:sp>
        <p:nvSpPr>
          <p:cNvPr id="5124" name="Slide Number Placeholder 3"/>
          <p:cNvSpPr>
            <a:spLocks noGrp="1"/>
          </p:cNvSpPr>
          <p:nvPr>
            <p:ph type="sldNum" sz="quarter" idx="12"/>
          </p:nvPr>
        </p:nvSpPr>
        <p:spPr bwMode="auto">
          <a:noFill/>
          <a:ln>
            <a:miter lim="800000"/>
            <a:headEnd/>
            <a:tailEnd/>
          </a:ln>
        </p:spPr>
        <p:txBody>
          <a:bodyPr/>
          <a:lstStyle/>
          <a:p>
            <a:fld id="{C9D9875B-DF19-4DD4-97DC-B2DC594A7AEC}" type="slidenum">
              <a:rPr lang="en-US" altLang="en-US" smtClean="0"/>
              <a:pPr/>
              <a:t>2</a:t>
            </a:fld>
            <a:endParaRPr lang="en-US" altLang="en-US"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743200"/>
            <a:ext cx="9144000" cy="1371600"/>
          </a:xfrm>
          <a:solidFill>
            <a:srgbClr val="FF0000"/>
          </a:solidFill>
        </p:spPr>
        <p:txBody>
          <a:bodyPr/>
          <a:lstStyle/>
          <a:p>
            <a:pPr eaLnBrk="1" hangingPunct="1"/>
            <a:r>
              <a:rPr lang="en-US" altLang="en-US" dirty="0" smtClean="0"/>
              <a:t>Commitment of Your Time </a:t>
            </a:r>
          </a:p>
        </p:txBody>
      </p:sp>
      <p:sp>
        <p:nvSpPr>
          <p:cNvPr id="11267" name="Slide Number Placeholder 3"/>
          <p:cNvSpPr>
            <a:spLocks noGrp="1"/>
          </p:cNvSpPr>
          <p:nvPr>
            <p:ph type="sldNum" sz="quarter" idx="12"/>
          </p:nvPr>
        </p:nvSpPr>
        <p:spPr bwMode="auto">
          <a:noFill/>
          <a:ln>
            <a:miter lim="800000"/>
            <a:headEnd/>
            <a:tailEnd/>
          </a:ln>
        </p:spPr>
        <p:txBody>
          <a:bodyPr/>
          <a:lstStyle/>
          <a:p>
            <a:fld id="{9F788E3A-700F-4EC9-8F67-BBCD30A66378}" type="slidenum">
              <a:rPr lang="en-US" altLang="en-US" smtClean="0"/>
              <a:pPr/>
              <a:t>20</a:t>
            </a:fld>
            <a:endParaRPr lang="en-US" altLang="en-US"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r>
              <a:rPr lang="en-US" b="1" dirty="0" smtClean="0"/>
              <a:t>  Can I attend all rehearsals, games and competitions?</a:t>
            </a:r>
          </a:p>
          <a:p>
            <a:pPr marL="0" indent="0"/>
            <a:r>
              <a:rPr lang="en-US" b="1" dirty="0" smtClean="0"/>
              <a:t>  Can I push through a long fall with a great attitude, great work ethic and making the band the best it can be?</a:t>
            </a:r>
          </a:p>
          <a:p>
            <a:pPr marL="0" indent="0"/>
            <a:r>
              <a:rPr lang="en-US" b="1" dirty="0" smtClean="0"/>
              <a:t>  It takes every single one of us being on the same page to make this work.</a:t>
            </a:r>
          </a:p>
          <a:p>
            <a:pPr marL="0" indent="0"/>
            <a:r>
              <a:rPr lang="en-US" b="1" dirty="0"/>
              <a:t> </a:t>
            </a:r>
            <a:r>
              <a:rPr lang="en-US" b="1" dirty="0" smtClean="0"/>
              <a:t> Please do not turn in commitment form if you think there is a chance you will not do band.  We base our drill numbers off of these forms.</a:t>
            </a:r>
          </a:p>
          <a:p>
            <a:pPr marL="0" indent="0" algn="ctr">
              <a:buNone/>
            </a:pPr>
            <a:endParaRPr lang="en-US" b="1" dirty="0" smtClean="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21</a:t>
            </a:fld>
            <a:endParaRPr lang="en-US" altLang="en-US"/>
          </a:p>
        </p:txBody>
      </p:sp>
      <p:sp>
        <p:nvSpPr>
          <p:cNvPr id="5" name="Title 1"/>
          <p:cNvSpPr>
            <a:spLocks noGrp="1"/>
          </p:cNvSpPr>
          <p:nvPr>
            <p:ph type="title"/>
          </p:nvPr>
        </p:nvSpPr>
        <p:spPr>
          <a:xfrm>
            <a:off x="0" y="0"/>
            <a:ext cx="8153400" cy="838200"/>
          </a:xfrm>
          <a:solidFill>
            <a:srgbClr val="FF0000"/>
          </a:solidFill>
        </p:spPr>
        <p:txBody>
          <a:bodyPr/>
          <a:lstStyle/>
          <a:p>
            <a:r>
              <a:rPr lang="en-US" altLang="en-US" dirty="0" smtClean="0"/>
              <a:t>Please Think Through What This Means</a:t>
            </a:r>
          </a:p>
        </p:txBody>
      </p:sp>
    </p:spTree>
    <p:extLst>
      <p:ext uri="{BB962C8B-B14F-4D97-AF65-F5344CB8AC3E}">
        <p14:creationId xmlns:p14="http://schemas.microsoft.com/office/powerpoint/2010/main" val="5063305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r>
              <a:rPr lang="en-US" b="1" dirty="0" smtClean="0"/>
              <a:t>  July 16 – (9:00-5:00) – Rookie Camp – Lunch Provided</a:t>
            </a:r>
          </a:p>
          <a:p>
            <a:pPr marL="0" indent="0"/>
            <a:r>
              <a:rPr lang="en-US" b="1" dirty="0" smtClean="0"/>
              <a:t>  July 20-23 – (9:00-5:00) – Pre Band Camp</a:t>
            </a:r>
          </a:p>
          <a:p>
            <a:pPr marL="0" indent="0">
              <a:buNone/>
            </a:pPr>
            <a:r>
              <a:rPr lang="en-US" b="1" dirty="0" smtClean="0"/>
              <a:t>		(9:00 – 8:00) – Color Guard</a:t>
            </a:r>
          </a:p>
          <a:p>
            <a:r>
              <a:rPr lang="en-US" b="1" dirty="0" smtClean="0"/>
              <a:t>July 21</a:t>
            </a:r>
            <a:r>
              <a:rPr lang="en-US" b="1" baseline="30000" dirty="0" smtClean="0"/>
              <a:t>st</a:t>
            </a:r>
            <a:r>
              <a:rPr lang="en-US" b="1" dirty="0" smtClean="0"/>
              <a:t>  </a:t>
            </a:r>
            <a:r>
              <a:rPr lang="mr-IN" b="1" dirty="0" smtClean="0"/>
              <a:t>–</a:t>
            </a:r>
            <a:r>
              <a:rPr lang="en-US" b="1" dirty="0" smtClean="0"/>
              <a:t> Mandatory Student/Parent Meeting 6:00pm in Cafeteria</a:t>
            </a:r>
          </a:p>
          <a:p>
            <a:pPr marL="0" indent="0"/>
            <a:r>
              <a:rPr lang="en-US" b="1" dirty="0" smtClean="0"/>
              <a:t> July 24 – (7:30am) – Picture Day in Gym</a:t>
            </a:r>
          </a:p>
          <a:p>
            <a:pPr marL="0" indent="0"/>
            <a:r>
              <a:rPr lang="en-US" b="1" dirty="0" smtClean="0"/>
              <a:t> July 27 – 30 – (8:00-8:30) - Band Camp (Dinner Provided)</a:t>
            </a:r>
          </a:p>
          <a:p>
            <a:pPr marL="0" indent="0">
              <a:buNone/>
            </a:pPr>
            <a:r>
              <a:rPr lang="en-US" b="1" dirty="0" smtClean="0"/>
              <a:t>                   </a:t>
            </a:r>
          </a:p>
          <a:p>
            <a:pPr marL="0" indent="0"/>
            <a:endParaRPr lang="en-US" b="1" dirty="0" smtClean="0"/>
          </a:p>
          <a:p>
            <a:pPr marL="0" indent="0"/>
            <a:r>
              <a:rPr lang="en-US" b="1" dirty="0" smtClean="0"/>
              <a:t>  PLEASE SEE ATTACHED FALL CALENDAR!!!!!!!!!!</a:t>
            </a:r>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22</a:t>
            </a:fld>
            <a:endParaRPr lang="en-US" altLang="en-US"/>
          </a:p>
        </p:txBody>
      </p:sp>
      <p:sp>
        <p:nvSpPr>
          <p:cNvPr id="5" name="Title 1"/>
          <p:cNvSpPr>
            <a:spLocks noGrp="1"/>
          </p:cNvSpPr>
          <p:nvPr>
            <p:ph type="title"/>
          </p:nvPr>
        </p:nvSpPr>
        <p:spPr>
          <a:xfrm>
            <a:off x="0" y="0"/>
            <a:ext cx="8153400" cy="838200"/>
          </a:xfrm>
          <a:solidFill>
            <a:srgbClr val="FF0000"/>
          </a:solidFill>
        </p:spPr>
        <p:txBody>
          <a:bodyPr/>
          <a:lstStyle/>
          <a:p>
            <a:r>
              <a:rPr lang="en-US" altLang="en-US" dirty="0" smtClean="0"/>
              <a:t>Summer and Fall Calendar</a:t>
            </a:r>
          </a:p>
        </p:txBody>
      </p:sp>
    </p:spTree>
    <p:extLst>
      <p:ext uri="{BB962C8B-B14F-4D97-AF65-F5344CB8AC3E}">
        <p14:creationId xmlns:p14="http://schemas.microsoft.com/office/powerpoint/2010/main" val="9810830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3200"/>
            <a:ext cx="9144000" cy="1371600"/>
          </a:xfrm>
          <a:solidFill>
            <a:srgbClr val="FF0000"/>
          </a:solidFill>
        </p:spPr>
        <p:txBody>
          <a:bodyPr/>
          <a:lstStyle/>
          <a:p>
            <a:pPr eaLnBrk="1" hangingPunct="1"/>
            <a:r>
              <a:rPr lang="en-US" altLang="en-US" dirty="0" smtClean="0"/>
              <a:t>STAY INFORMED!!!!!!</a:t>
            </a:r>
          </a:p>
        </p:txBody>
      </p:sp>
      <p:sp>
        <p:nvSpPr>
          <p:cNvPr id="13315" name="Slide Number Placeholder 3"/>
          <p:cNvSpPr>
            <a:spLocks noGrp="1"/>
          </p:cNvSpPr>
          <p:nvPr>
            <p:ph type="sldNum" sz="quarter" idx="12"/>
          </p:nvPr>
        </p:nvSpPr>
        <p:spPr bwMode="auto">
          <a:noFill/>
          <a:ln>
            <a:miter lim="800000"/>
            <a:headEnd/>
            <a:tailEnd/>
          </a:ln>
        </p:spPr>
        <p:txBody>
          <a:bodyPr/>
          <a:lstStyle/>
          <a:p>
            <a:fld id="{FF0AAFE1-F2BB-447C-9AAC-814FDCE74362}" type="slidenum">
              <a:rPr lang="en-US" altLang="en-US" smtClean="0"/>
              <a:pPr/>
              <a:t>23</a:t>
            </a:fld>
            <a:endParaRPr lang="en-US" altLang="en-US"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rtlCol="0">
            <a:normAutofit/>
          </a:bodyPr>
          <a:lstStyle/>
          <a:p>
            <a:pPr eaLnBrk="1" fontAlgn="auto" hangingPunct="1">
              <a:spcAft>
                <a:spcPts val="0"/>
              </a:spcAft>
              <a:defRPr/>
            </a:pPr>
            <a:r>
              <a:rPr lang="en-US" sz="2200" dirty="0" smtClean="0"/>
              <a:t>FACEBOOK AND REMIND 101</a:t>
            </a:r>
            <a:endParaRPr lang="en-US" sz="2200" dirty="0"/>
          </a:p>
        </p:txBody>
      </p:sp>
      <p:sp>
        <p:nvSpPr>
          <p:cNvPr id="15364" name="Slide Number Placeholder 3"/>
          <p:cNvSpPr>
            <a:spLocks noGrp="1"/>
          </p:cNvSpPr>
          <p:nvPr>
            <p:ph type="sldNum" sz="quarter" idx="12"/>
          </p:nvPr>
        </p:nvSpPr>
        <p:spPr bwMode="auto">
          <a:noFill/>
          <a:ln>
            <a:miter lim="800000"/>
            <a:headEnd/>
            <a:tailEnd/>
          </a:ln>
        </p:spPr>
        <p:txBody>
          <a:bodyPr/>
          <a:lstStyle/>
          <a:p>
            <a:fld id="{62582E37-5517-42E4-ABB4-FD6EEF0C08C4}" type="slidenum">
              <a:rPr lang="en-US" altLang="en-US" smtClean="0"/>
              <a:pPr/>
              <a:t>24</a:t>
            </a:fld>
            <a:endParaRPr lang="en-US" altLang="en-US" smtClean="0"/>
          </a:p>
        </p:txBody>
      </p:sp>
      <p:sp>
        <p:nvSpPr>
          <p:cNvPr id="13319" name="Content Placeholder 2"/>
          <p:cNvSpPr txBox="1">
            <a:spLocks/>
          </p:cNvSpPr>
          <p:nvPr/>
        </p:nvSpPr>
        <p:spPr bwMode="auto">
          <a:xfrm>
            <a:off x="381000" y="1143000"/>
            <a:ext cx="8077200" cy="5715000"/>
          </a:xfrm>
          <a:prstGeom prst="rect">
            <a:avLst/>
          </a:prstGeom>
          <a:noFill/>
          <a:ln>
            <a:noFill/>
          </a:ln>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0"/>
              </a:spcBef>
              <a:spcAft>
                <a:spcPts val="0"/>
              </a:spcAft>
              <a:buNone/>
            </a:pPr>
            <a:endParaRPr lang="en-US" sz="1600" b="1" dirty="0">
              <a:latin typeface="+mn-lt"/>
            </a:endParaRPr>
          </a:p>
          <a:p>
            <a:endParaRPr lang="en-US" sz="1400" dirty="0"/>
          </a:p>
          <a:p>
            <a:pPr>
              <a:defRPr/>
            </a:pPr>
            <a:r>
              <a:rPr lang="en-US" sz="1700" dirty="0" smtClean="0">
                <a:latin typeface="+mn-lt"/>
              </a:rPr>
              <a:t> </a:t>
            </a:r>
          </a:p>
          <a:p>
            <a:pPr eaLnBrk="1" hangingPunct="1">
              <a:defRPr/>
            </a:pPr>
            <a:endParaRPr lang="en-US" altLang="en-US" sz="1700" dirty="0" smtClean="0">
              <a:latin typeface="+mn-lt"/>
            </a:endParaRPr>
          </a:p>
        </p:txBody>
      </p:sp>
      <p:sp>
        <p:nvSpPr>
          <p:cNvPr id="5" name="TextBox 4"/>
          <p:cNvSpPr txBox="1"/>
          <p:nvPr/>
        </p:nvSpPr>
        <p:spPr>
          <a:xfrm>
            <a:off x="228600" y="1143000"/>
            <a:ext cx="8458200" cy="5539978"/>
          </a:xfrm>
          <a:prstGeom prst="rect">
            <a:avLst/>
          </a:prstGeom>
          <a:noFill/>
        </p:spPr>
        <p:txBody>
          <a:bodyPr wrap="square" rtlCol="0">
            <a:spAutoFit/>
          </a:bodyPr>
          <a:lstStyle/>
          <a:p>
            <a:r>
              <a:rPr lang="en-US" sz="2400" b="1" dirty="0" smtClean="0">
                <a:latin typeface="+mn-lt"/>
              </a:rPr>
              <a:t>WEBSITE:</a:t>
            </a:r>
          </a:p>
          <a:p>
            <a:r>
              <a:rPr lang="en-US" sz="2400" dirty="0" smtClean="0">
                <a:latin typeface="+mn-lt"/>
                <a:hlinkClick r:id="rId2"/>
              </a:rPr>
              <a:t>www.georgiabridgemen.org</a:t>
            </a:r>
            <a:r>
              <a:rPr lang="en-US" sz="2400" dirty="0" smtClean="0">
                <a:latin typeface="+mn-lt"/>
              </a:rPr>
              <a:t> </a:t>
            </a:r>
          </a:p>
          <a:p>
            <a:endParaRPr lang="en-US" sz="2400" dirty="0" smtClean="0">
              <a:latin typeface="+mn-lt"/>
            </a:endParaRPr>
          </a:p>
          <a:p>
            <a:r>
              <a:rPr lang="en-US" sz="2400" b="1" dirty="0" smtClean="0">
                <a:latin typeface="+mn-lt"/>
              </a:rPr>
              <a:t>FACEBOOK:</a:t>
            </a:r>
          </a:p>
          <a:p>
            <a:r>
              <a:rPr lang="en-US" sz="2400" dirty="0" smtClean="0">
                <a:latin typeface="+mn-lt"/>
              </a:rPr>
              <a:t>Lowndes High Georgia Bridgemen</a:t>
            </a:r>
          </a:p>
          <a:p>
            <a:endParaRPr lang="en-US" sz="2400" dirty="0" smtClean="0">
              <a:latin typeface="+mn-lt"/>
            </a:endParaRPr>
          </a:p>
          <a:p>
            <a:r>
              <a:rPr lang="en-US" sz="2400" b="1" dirty="0" smtClean="0">
                <a:latin typeface="+mn-lt"/>
              </a:rPr>
              <a:t>Band App:</a:t>
            </a:r>
          </a:p>
          <a:p>
            <a:r>
              <a:rPr lang="en-US" sz="2400" b="1" dirty="0" smtClean="0">
                <a:latin typeface="+mn-lt"/>
              </a:rPr>
              <a:t>Download the Band App from the App Store and join Lowndes High Georgia Bridgemen</a:t>
            </a:r>
            <a:endParaRPr lang="en-US" sz="2400" dirty="0" smtClean="0">
              <a:latin typeface="+mn-lt"/>
            </a:endParaRPr>
          </a:p>
          <a:p>
            <a:endParaRPr lang="en-US" sz="2400" dirty="0" smtClean="0">
              <a:latin typeface="+mn-lt"/>
            </a:endParaRPr>
          </a:p>
          <a:p>
            <a:r>
              <a:rPr lang="en-US" sz="2400" b="1" dirty="0" smtClean="0">
                <a:latin typeface="+mn-lt"/>
              </a:rPr>
              <a:t>WEBSITE FOR LOWNDES PERCUSSION</a:t>
            </a:r>
          </a:p>
          <a:p>
            <a:r>
              <a:rPr lang="en-US" sz="2400" dirty="0" smtClean="0">
                <a:latin typeface="+mn-lt"/>
                <a:hlinkClick r:id="rId3"/>
              </a:rPr>
              <a:t>www.lowndespercussion.com</a:t>
            </a:r>
            <a:endParaRPr lang="en-US" sz="2400" dirty="0" smtClean="0">
              <a:latin typeface="+mn-lt"/>
            </a:endParaRPr>
          </a:p>
          <a:p>
            <a:endParaRPr lang="en-US" sz="2400" dirty="0">
              <a:latin typeface="+mn-lt"/>
            </a:endParaRPr>
          </a:p>
          <a:p>
            <a:r>
              <a:rPr lang="en-US" sz="2400" b="1" dirty="0" smtClean="0">
                <a:latin typeface="+mn-lt"/>
              </a:rPr>
              <a:t>Twitter: </a:t>
            </a:r>
            <a:r>
              <a:rPr lang="en-US" sz="2400" dirty="0" smtClean="0">
                <a:latin typeface="+mn-lt"/>
              </a:rPr>
              <a:t>@</a:t>
            </a:r>
            <a:r>
              <a:rPr lang="en-US" sz="2400" dirty="0" err="1" smtClean="0">
                <a:latin typeface="+mn-lt"/>
              </a:rPr>
              <a:t>gabridgemen</a:t>
            </a:r>
            <a:endParaRPr lang="en-US" sz="2400" b="1" dirty="0" smtClean="0">
              <a:latin typeface="+mn-lt"/>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rtlCol="0">
            <a:normAutofit/>
          </a:bodyPr>
          <a:lstStyle/>
          <a:p>
            <a:pPr eaLnBrk="1" fontAlgn="auto" hangingPunct="1">
              <a:spcAft>
                <a:spcPts val="0"/>
              </a:spcAft>
              <a:defRPr/>
            </a:pPr>
            <a:r>
              <a:rPr lang="en-US" dirty="0" smtClean="0"/>
              <a:t>Percussion Auditions</a:t>
            </a:r>
            <a:endParaRPr lang="en-US" dirty="0"/>
          </a:p>
        </p:txBody>
      </p:sp>
      <p:sp>
        <p:nvSpPr>
          <p:cNvPr id="14339" name="Content Placeholder 2"/>
          <p:cNvSpPr>
            <a:spLocks noGrp="1"/>
          </p:cNvSpPr>
          <p:nvPr>
            <p:ph idx="1"/>
          </p:nvPr>
        </p:nvSpPr>
        <p:spPr>
          <a:xfrm>
            <a:off x="228600" y="990600"/>
            <a:ext cx="7848600" cy="5867400"/>
          </a:xfrm>
        </p:spPr>
        <p:txBody>
          <a:bodyPr/>
          <a:lstStyle/>
          <a:p>
            <a:pPr marL="0" indent="0">
              <a:buNone/>
            </a:pPr>
            <a:r>
              <a:rPr lang="en-US" b="1" dirty="0" smtClean="0">
                <a:latin typeface="Arial" panose="020B0604020202020204" pitchFamily="34" charset="0"/>
                <a:cs typeface="Arial" panose="020B0604020202020204" pitchFamily="34" charset="0"/>
              </a:rPr>
              <a:t>Percussion Auditions will be held:</a:t>
            </a:r>
          </a:p>
          <a:p>
            <a:pPr marL="0" indent="0">
              <a:buNone/>
            </a:pPr>
            <a:r>
              <a:rPr lang="en-US" b="1" dirty="0" smtClean="0">
                <a:latin typeface="Arial" panose="020B0604020202020204" pitchFamily="34" charset="0"/>
                <a:cs typeface="Arial" panose="020B0604020202020204" pitchFamily="34" charset="0"/>
              </a:rPr>
              <a:t>April 30th – 4:00-6:000 – LHS Band Room</a:t>
            </a:r>
          </a:p>
          <a:p>
            <a:pPr marL="0" indent="0">
              <a:buNone/>
            </a:pPr>
            <a:r>
              <a:rPr lang="en-US" b="1" dirty="0" smtClean="0">
                <a:latin typeface="Arial" panose="020B0604020202020204" pitchFamily="34" charset="0"/>
                <a:cs typeface="Arial" panose="020B0604020202020204" pitchFamily="34" charset="0"/>
              </a:rPr>
              <a:t>May 1st – 4:00-5:30 – LHS Band Room</a:t>
            </a:r>
          </a:p>
          <a:p>
            <a:pPr marL="0" indent="0">
              <a:buNone/>
            </a:pPr>
            <a:r>
              <a:rPr lang="en-US" b="1" dirty="0" smtClean="0">
                <a:latin typeface="Arial" panose="020B0604020202020204" pitchFamily="34" charset="0"/>
                <a:cs typeface="Arial" panose="020B0604020202020204" pitchFamily="34" charset="0"/>
              </a:rPr>
              <a:t>May 2nd – 9:00-Noon – LHS Band Room</a:t>
            </a:r>
          </a:p>
          <a:p>
            <a:pPr marL="0" indent="0">
              <a:buNone/>
            </a:pPr>
            <a:endParaRPr lang="en-US" b="1" dirty="0" smtClean="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At conclusion of meeting Dr. Grant will meet with all percussionists.</a:t>
            </a:r>
            <a:endParaRPr lang="en-US" b="1" dirty="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12"/>
          </p:nvPr>
        </p:nvSpPr>
        <p:spPr bwMode="auto">
          <a:noFill/>
          <a:ln>
            <a:miter lim="800000"/>
            <a:headEnd/>
            <a:tailEnd/>
          </a:ln>
        </p:spPr>
        <p:txBody>
          <a:bodyPr/>
          <a:lstStyle/>
          <a:p>
            <a:fld id="{C61FAAAB-F4B1-4743-8895-B3A2F909E85B}" type="slidenum">
              <a:rPr lang="en-US" altLang="en-US" smtClean="0"/>
              <a:pPr/>
              <a:t>25</a:t>
            </a:fld>
            <a:endParaRPr lang="en-US" altLang="en-US"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rtlCol="0">
            <a:normAutofit/>
          </a:bodyPr>
          <a:lstStyle/>
          <a:p>
            <a:pPr eaLnBrk="1" fontAlgn="auto" hangingPunct="1">
              <a:spcAft>
                <a:spcPts val="0"/>
              </a:spcAft>
              <a:defRPr/>
            </a:pPr>
            <a:r>
              <a:rPr lang="en-US" dirty="0" smtClean="0"/>
              <a:t>Auxiliary Auditions</a:t>
            </a:r>
            <a:endParaRPr lang="en-US" dirty="0"/>
          </a:p>
        </p:txBody>
      </p:sp>
      <p:sp>
        <p:nvSpPr>
          <p:cNvPr id="14339" name="Content Placeholder 2"/>
          <p:cNvSpPr>
            <a:spLocks noGrp="1"/>
          </p:cNvSpPr>
          <p:nvPr>
            <p:ph idx="1"/>
          </p:nvPr>
        </p:nvSpPr>
        <p:spPr>
          <a:xfrm>
            <a:off x="228600" y="990600"/>
            <a:ext cx="7848600" cy="5867400"/>
          </a:xfrm>
        </p:spPr>
        <p:txBody>
          <a:bodyPr/>
          <a:lstStyle/>
          <a:p>
            <a:pPr marL="0" indent="0">
              <a:buNone/>
            </a:pP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8</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Graders who are currently in band or chorus.  If you quit band to be in chorus just to try out for Color Guard, no need to show up to the audition.</a:t>
            </a:r>
          </a:p>
          <a:p>
            <a:pPr marL="0" indent="0"/>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We will be getting a past performance score from            your middle school directors</a:t>
            </a:r>
          </a:p>
          <a:p>
            <a:pPr marL="0" indent="0"/>
            <a:r>
              <a:rPr lang="en-US" b="1" dirty="0" smtClean="0">
                <a:latin typeface="Arial" panose="020B0604020202020204" pitchFamily="34" charset="0"/>
                <a:cs typeface="Arial" panose="020B0604020202020204" pitchFamily="34" charset="0"/>
              </a:rPr>
              <a:t>April 14</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 Interest Meeting 6:00pm LHS Cafeteria</a:t>
            </a:r>
          </a:p>
          <a:p>
            <a:pPr marL="0" indent="0">
              <a:buNone/>
            </a:pPr>
            <a:r>
              <a:rPr lang="en-US" b="1" dirty="0" smtClean="0">
                <a:latin typeface="Arial" panose="020B0604020202020204" pitchFamily="34" charset="0"/>
                <a:cs typeface="Arial" panose="020B0604020202020204" pitchFamily="34" charset="0"/>
              </a:rPr>
              <a:t>All information on tryouts will be given out on this date.  Please make plans to attend if you are interested in Dance Line or/and Color Guard.</a:t>
            </a:r>
          </a:p>
          <a:p>
            <a:pPr marL="0" indent="0"/>
            <a:r>
              <a:rPr lang="en-US" b="1" dirty="0" smtClean="0">
                <a:latin typeface="Arial" panose="020B0604020202020204" pitchFamily="34" charset="0"/>
                <a:cs typeface="Arial" panose="020B0604020202020204" pitchFamily="34" charset="0"/>
              </a:rPr>
              <a:t> May 4-6 Clinic at LHS Café 4:00-7:00pm</a:t>
            </a:r>
          </a:p>
          <a:p>
            <a:pPr marL="0" indent="0"/>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May 7</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mr-IN" b="1"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Audition at LHS Café 4:00-Until</a:t>
            </a:r>
          </a:p>
          <a:p>
            <a:pPr marL="0" indent="0"/>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May 8</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mr-IN" b="1"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Parent/Student meeting for all who make team  6:00pm </a:t>
            </a:r>
            <a:r>
              <a:rPr lang="mr-IN" b="1"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Band Room</a:t>
            </a:r>
          </a:p>
        </p:txBody>
      </p:sp>
      <p:sp>
        <p:nvSpPr>
          <p:cNvPr id="16388" name="Slide Number Placeholder 3"/>
          <p:cNvSpPr>
            <a:spLocks noGrp="1"/>
          </p:cNvSpPr>
          <p:nvPr>
            <p:ph type="sldNum" sz="quarter" idx="12"/>
          </p:nvPr>
        </p:nvSpPr>
        <p:spPr bwMode="auto">
          <a:noFill/>
          <a:ln>
            <a:miter lim="800000"/>
            <a:headEnd/>
            <a:tailEnd/>
          </a:ln>
        </p:spPr>
        <p:txBody>
          <a:bodyPr/>
          <a:lstStyle/>
          <a:p>
            <a:fld id="{C61FAAAB-F4B1-4743-8895-B3A2F909E85B}" type="slidenum">
              <a:rPr lang="en-US" altLang="en-US" smtClean="0"/>
              <a:pPr/>
              <a:t>26</a:t>
            </a:fld>
            <a:endParaRPr lang="en-US" altLang="en-US" smtClean="0"/>
          </a:p>
        </p:txBody>
      </p:sp>
    </p:spTree>
    <p:extLst>
      <p:ext uri="{BB962C8B-B14F-4D97-AF65-F5344CB8AC3E}">
        <p14:creationId xmlns:p14="http://schemas.microsoft.com/office/powerpoint/2010/main" val="3789555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7924800" cy="1371600"/>
          </a:xfrm>
          <a:solidFill>
            <a:srgbClr val="FF0000"/>
          </a:solidFill>
        </p:spPr>
        <p:txBody>
          <a:bodyPr/>
          <a:lstStyle/>
          <a:p>
            <a:pPr eaLnBrk="1" hangingPunct="1"/>
            <a:r>
              <a:rPr lang="en-US" altLang="en-US" dirty="0" smtClean="0"/>
              <a:t>LHS Band Boosters	</a:t>
            </a:r>
          </a:p>
        </p:txBody>
      </p:sp>
      <p:sp>
        <p:nvSpPr>
          <p:cNvPr id="18435" name="Slide Number Placeholder 3"/>
          <p:cNvSpPr>
            <a:spLocks noGrp="1"/>
          </p:cNvSpPr>
          <p:nvPr>
            <p:ph type="sldNum" sz="quarter" idx="12"/>
          </p:nvPr>
        </p:nvSpPr>
        <p:spPr bwMode="auto">
          <a:noFill/>
          <a:ln>
            <a:miter lim="800000"/>
            <a:headEnd/>
            <a:tailEnd/>
          </a:ln>
        </p:spPr>
        <p:txBody>
          <a:bodyPr/>
          <a:lstStyle/>
          <a:p>
            <a:fld id="{9B813FC9-232E-483A-80D9-069B9AA41303}" type="slidenum">
              <a:rPr lang="en-US" altLang="en-US" smtClean="0"/>
              <a:pPr/>
              <a:t>27</a:t>
            </a:fld>
            <a:endParaRPr lang="en-US" altLang="en-US" smtClean="0"/>
          </a:p>
        </p:txBody>
      </p:sp>
      <p:sp>
        <p:nvSpPr>
          <p:cNvPr id="2" name="TextBox 1"/>
          <p:cNvSpPr txBox="1"/>
          <p:nvPr/>
        </p:nvSpPr>
        <p:spPr>
          <a:xfrm>
            <a:off x="381000" y="1905000"/>
            <a:ext cx="8153400" cy="4678204"/>
          </a:xfrm>
          <a:prstGeom prst="rect">
            <a:avLst/>
          </a:prstGeom>
          <a:noFill/>
        </p:spPr>
        <p:txBody>
          <a:bodyPr wrap="square" rtlCol="0">
            <a:spAutoFit/>
          </a:bodyPr>
          <a:lstStyle/>
          <a:p>
            <a:r>
              <a:rPr lang="en-US" sz="2000" b="1" u="sng" dirty="0" smtClean="0">
                <a:latin typeface="+mn-lt"/>
              </a:rPr>
              <a:t>Mission of the LHS Band Boosters:</a:t>
            </a:r>
          </a:p>
          <a:p>
            <a:endParaRPr lang="en-US" sz="2000" b="1" u="sng" dirty="0" smtClean="0">
              <a:latin typeface="+mn-lt"/>
            </a:endParaRPr>
          </a:p>
          <a:p>
            <a:pPr algn="just"/>
            <a:r>
              <a:rPr lang="en-US" sz="2000" b="1" dirty="0">
                <a:latin typeface="+mn-lt"/>
              </a:rPr>
              <a:t>To provide inspiration, guidance, and assistance to all band students and staff in order to develop and sustain top performing instrumental music programs at all levels. To secure closer contact between interested parents, students, teachers, directors, and staff, thereby assuring clear communication and cooperation among all those involved in the band program. To foster closer ties between the parents of younger music students and the parents of high school students, thereby strengthening the entire band program. To promote music culture throughout the community by fostering greater concert attendance and other public support of all band activities, thereby rendering moral support to the students. To assist with the purchase of equipment and supplies which would not be available through the school budget, facilitated by fundraisers or donations. </a:t>
            </a:r>
          </a:p>
        </p:txBody>
      </p:sp>
    </p:spTree>
    <p:extLst>
      <p:ext uri="{BB962C8B-B14F-4D97-AF65-F5344CB8AC3E}">
        <p14:creationId xmlns:p14="http://schemas.microsoft.com/office/powerpoint/2010/main" val="1035115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7924800" cy="1371600"/>
          </a:xfrm>
          <a:solidFill>
            <a:srgbClr val="FF0000"/>
          </a:solidFill>
        </p:spPr>
        <p:txBody>
          <a:bodyPr/>
          <a:lstStyle/>
          <a:p>
            <a:pPr eaLnBrk="1" hangingPunct="1"/>
            <a:r>
              <a:rPr lang="en-US" altLang="en-US" dirty="0" smtClean="0"/>
              <a:t>Get Involved!</a:t>
            </a:r>
          </a:p>
        </p:txBody>
      </p:sp>
      <p:sp>
        <p:nvSpPr>
          <p:cNvPr id="18435" name="Slide Number Placeholder 3"/>
          <p:cNvSpPr>
            <a:spLocks noGrp="1"/>
          </p:cNvSpPr>
          <p:nvPr>
            <p:ph type="sldNum" sz="quarter" idx="12"/>
          </p:nvPr>
        </p:nvSpPr>
        <p:spPr bwMode="auto">
          <a:noFill/>
          <a:ln>
            <a:miter lim="800000"/>
            <a:headEnd/>
            <a:tailEnd/>
          </a:ln>
        </p:spPr>
        <p:txBody>
          <a:bodyPr/>
          <a:lstStyle/>
          <a:p>
            <a:fld id="{9B813FC9-232E-483A-80D9-069B9AA41303}" type="slidenum">
              <a:rPr lang="en-US" altLang="en-US" smtClean="0"/>
              <a:pPr/>
              <a:t>28</a:t>
            </a:fld>
            <a:endParaRPr lang="en-US" altLang="en-US" smtClean="0"/>
          </a:p>
        </p:txBody>
      </p:sp>
      <p:sp>
        <p:nvSpPr>
          <p:cNvPr id="2" name="TextBox 1"/>
          <p:cNvSpPr txBox="1"/>
          <p:nvPr/>
        </p:nvSpPr>
        <p:spPr>
          <a:xfrm>
            <a:off x="304800" y="1828800"/>
            <a:ext cx="8382000" cy="2677656"/>
          </a:xfrm>
          <a:prstGeom prst="rect">
            <a:avLst/>
          </a:prstGeom>
          <a:noFill/>
        </p:spPr>
        <p:txBody>
          <a:bodyPr wrap="square" rtlCol="0">
            <a:spAutoFit/>
          </a:bodyPr>
          <a:lstStyle/>
          <a:p>
            <a:r>
              <a:rPr lang="en-US" sz="2400" b="1" dirty="0" smtClean="0"/>
              <a:t>Band Booster Officers-2020</a:t>
            </a:r>
          </a:p>
          <a:p>
            <a:endParaRPr lang="en-US" sz="2400" b="1" dirty="0"/>
          </a:p>
          <a:p>
            <a:r>
              <a:rPr lang="en-US" sz="2400" b="1" dirty="0" smtClean="0"/>
              <a:t>President:				Chris </a:t>
            </a:r>
            <a:r>
              <a:rPr lang="en-US" sz="2400" b="1" dirty="0" err="1" smtClean="0"/>
              <a:t>Buescher</a:t>
            </a:r>
            <a:endParaRPr lang="en-US" sz="2400" b="1" dirty="0" smtClean="0"/>
          </a:p>
          <a:p>
            <a:r>
              <a:rPr lang="en-US" sz="2400" b="1" dirty="0" smtClean="0"/>
              <a:t>Vice President: 			Michael Spence</a:t>
            </a:r>
          </a:p>
          <a:p>
            <a:r>
              <a:rPr lang="en-US" sz="2400" b="1" dirty="0" smtClean="0"/>
              <a:t>Secretary:				Salome McKee</a:t>
            </a:r>
          </a:p>
          <a:p>
            <a:r>
              <a:rPr lang="en-US" sz="2400" b="1" dirty="0" smtClean="0"/>
              <a:t>Treasurer:				Kevin </a:t>
            </a:r>
            <a:r>
              <a:rPr lang="en-US" sz="2400" b="1" dirty="0" err="1" smtClean="0"/>
              <a:t>Hiers</a:t>
            </a:r>
            <a:endParaRPr lang="en-US" sz="2400" b="1" dirty="0" smtClean="0"/>
          </a:p>
          <a:p>
            <a:r>
              <a:rPr lang="en-US" sz="2400" b="1" dirty="0" smtClean="0"/>
              <a:t>Member at Large:			Suzanne Tanner</a:t>
            </a:r>
          </a:p>
        </p:txBody>
      </p:sp>
    </p:spTree>
    <p:extLst>
      <p:ext uri="{BB962C8B-B14F-4D97-AF65-F5344CB8AC3E}">
        <p14:creationId xmlns:p14="http://schemas.microsoft.com/office/powerpoint/2010/main" val="24665806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7924800" cy="1371600"/>
          </a:xfrm>
          <a:solidFill>
            <a:srgbClr val="FF0000"/>
          </a:solidFill>
        </p:spPr>
        <p:txBody>
          <a:bodyPr/>
          <a:lstStyle/>
          <a:p>
            <a:pPr eaLnBrk="1" hangingPunct="1"/>
            <a:r>
              <a:rPr lang="en-US" altLang="en-US" dirty="0" smtClean="0"/>
              <a:t>Get Involved!</a:t>
            </a:r>
          </a:p>
        </p:txBody>
      </p:sp>
      <p:sp>
        <p:nvSpPr>
          <p:cNvPr id="18435" name="Slide Number Placeholder 3"/>
          <p:cNvSpPr>
            <a:spLocks noGrp="1"/>
          </p:cNvSpPr>
          <p:nvPr>
            <p:ph type="sldNum" sz="quarter" idx="12"/>
          </p:nvPr>
        </p:nvSpPr>
        <p:spPr bwMode="auto">
          <a:noFill/>
          <a:ln>
            <a:miter lim="800000"/>
            <a:headEnd/>
            <a:tailEnd/>
          </a:ln>
        </p:spPr>
        <p:txBody>
          <a:bodyPr/>
          <a:lstStyle/>
          <a:p>
            <a:fld id="{9B813FC9-232E-483A-80D9-069B9AA41303}" type="slidenum">
              <a:rPr lang="en-US" altLang="en-US" smtClean="0"/>
              <a:pPr/>
              <a:t>29</a:t>
            </a:fld>
            <a:endParaRPr lang="en-US" altLang="en-US" smtClean="0"/>
          </a:p>
        </p:txBody>
      </p:sp>
      <p:sp>
        <p:nvSpPr>
          <p:cNvPr id="2" name="TextBox 1"/>
          <p:cNvSpPr txBox="1"/>
          <p:nvPr/>
        </p:nvSpPr>
        <p:spPr>
          <a:xfrm>
            <a:off x="304800" y="1828800"/>
            <a:ext cx="8382000" cy="3323987"/>
          </a:xfrm>
          <a:prstGeom prst="rect">
            <a:avLst/>
          </a:prstGeom>
          <a:noFill/>
        </p:spPr>
        <p:txBody>
          <a:bodyPr wrap="square" rtlCol="0">
            <a:spAutoFit/>
          </a:bodyPr>
          <a:lstStyle/>
          <a:p>
            <a:pPr algn="ctr"/>
            <a:r>
              <a:rPr lang="en-US" sz="2400" b="1" dirty="0" smtClean="0"/>
              <a:t>Numerous Ways to Get Involved:</a:t>
            </a:r>
          </a:p>
          <a:p>
            <a:pPr algn="ctr"/>
            <a:endParaRPr lang="en-US" sz="2400" b="1" dirty="0" smtClean="0"/>
          </a:p>
          <a:p>
            <a:pPr algn="ctr"/>
            <a:r>
              <a:rPr lang="en-US" sz="2400" b="1" dirty="0" smtClean="0"/>
              <a:t>Chaperones, Nurses, Bus Drivers, Prop &amp; Pit Crew, Football Program Sales, Cooks, and many other ways.</a:t>
            </a:r>
          </a:p>
          <a:p>
            <a:pPr algn="ctr"/>
            <a:endParaRPr lang="en-US" sz="2400" b="1" dirty="0"/>
          </a:p>
          <a:p>
            <a:pPr algn="ctr"/>
            <a:r>
              <a:rPr lang="en-US" sz="2400" b="1" dirty="0" smtClean="0"/>
              <a:t>Let us know!</a:t>
            </a:r>
          </a:p>
          <a:p>
            <a:pPr algn="ctr"/>
            <a:endParaRPr lang="en-US" sz="2400" b="1" dirty="0"/>
          </a:p>
          <a:p>
            <a:pPr algn="ctr"/>
            <a:r>
              <a:rPr lang="en-US" sz="2400" b="1" dirty="0" smtClean="0"/>
              <a:t>Sign up sheets here tonight!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 y="2667000"/>
            <a:ext cx="8991600" cy="1371600"/>
          </a:xfrm>
          <a:solidFill>
            <a:srgbClr val="FF0000"/>
          </a:solidFill>
        </p:spPr>
        <p:txBody>
          <a:bodyPr/>
          <a:lstStyle/>
          <a:p>
            <a:pPr eaLnBrk="1" hangingPunct="1"/>
            <a:r>
              <a:rPr lang="en-US" altLang="en-US" dirty="0" smtClean="0"/>
              <a:t>Information Packet</a:t>
            </a:r>
          </a:p>
        </p:txBody>
      </p:sp>
      <p:sp>
        <p:nvSpPr>
          <p:cNvPr id="7171" name="Slide Number Placeholder 3"/>
          <p:cNvSpPr>
            <a:spLocks noGrp="1"/>
          </p:cNvSpPr>
          <p:nvPr>
            <p:ph type="sldNum" sz="quarter" idx="12"/>
          </p:nvPr>
        </p:nvSpPr>
        <p:spPr bwMode="auto">
          <a:noFill/>
          <a:ln>
            <a:miter lim="800000"/>
            <a:headEnd/>
            <a:tailEnd/>
          </a:ln>
        </p:spPr>
        <p:txBody>
          <a:bodyPr/>
          <a:lstStyle/>
          <a:p>
            <a:fld id="{CCA439E4-EC13-4065-85E1-AC508E771C5D}" type="slidenum">
              <a:rPr lang="en-US" altLang="en-US" smtClean="0"/>
              <a:pPr/>
              <a:t>3</a:t>
            </a:fld>
            <a:endParaRPr lang="en-US" altLang="en-US"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7924800" cy="1371600"/>
          </a:xfrm>
          <a:solidFill>
            <a:srgbClr val="FF0000"/>
          </a:solidFill>
        </p:spPr>
        <p:txBody>
          <a:bodyPr/>
          <a:lstStyle/>
          <a:p>
            <a:pPr eaLnBrk="1" hangingPunct="1"/>
            <a:r>
              <a:rPr lang="en-US" altLang="en-US" dirty="0" smtClean="0"/>
              <a:t>Get Involved!-2020 Booster Committees</a:t>
            </a:r>
          </a:p>
        </p:txBody>
      </p:sp>
      <p:sp>
        <p:nvSpPr>
          <p:cNvPr id="18435" name="Slide Number Placeholder 3"/>
          <p:cNvSpPr>
            <a:spLocks noGrp="1"/>
          </p:cNvSpPr>
          <p:nvPr>
            <p:ph type="sldNum" sz="quarter" idx="12"/>
          </p:nvPr>
        </p:nvSpPr>
        <p:spPr bwMode="auto">
          <a:noFill/>
          <a:ln>
            <a:miter lim="800000"/>
            <a:headEnd/>
            <a:tailEnd/>
          </a:ln>
        </p:spPr>
        <p:txBody>
          <a:bodyPr/>
          <a:lstStyle/>
          <a:p>
            <a:fld id="{9B813FC9-232E-483A-80D9-069B9AA41303}" type="slidenum">
              <a:rPr lang="en-US" altLang="en-US" smtClean="0"/>
              <a:pPr/>
              <a:t>30</a:t>
            </a:fld>
            <a:endParaRPr lang="en-US" altLang="en-US" smtClean="0"/>
          </a:p>
        </p:txBody>
      </p:sp>
      <p:graphicFrame>
        <p:nvGraphicFramePr>
          <p:cNvPr id="7" name="Table 6"/>
          <p:cNvGraphicFramePr>
            <a:graphicFrameLocks noGrp="1"/>
          </p:cNvGraphicFramePr>
          <p:nvPr>
            <p:extLst>
              <p:ext uri="{D42A27DB-BD31-4B8C-83A1-F6EECF244321}">
                <p14:modId xmlns:p14="http://schemas.microsoft.com/office/powerpoint/2010/main" val="166163275"/>
              </p:ext>
            </p:extLst>
          </p:nvPr>
        </p:nvGraphicFramePr>
        <p:xfrm>
          <a:off x="304800" y="1371600"/>
          <a:ext cx="7620000" cy="5155435"/>
        </p:xfrm>
        <a:graphic>
          <a:graphicData uri="http://schemas.openxmlformats.org/drawingml/2006/table">
            <a:tbl>
              <a:tblPr firstRow="1" firstCol="1" bandRow="1">
                <a:tableStyleId>{5C22544A-7EE6-4342-B048-85BDC9FD1C3A}</a:tableStyleId>
              </a:tblPr>
              <a:tblGrid>
                <a:gridCol w="3809390"/>
                <a:gridCol w="3810610"/>
              </a:tblGrid>
              <a:tr h="296009">
                <a:tc>
                  <a:txBody>
                    <a:bodyPr/>
                    <a:lstStyle/>
                    <a:p>
                      <a:pPr marL="0" marR="0" algn="l">
                        <a:lnSpc>
                          <a:spcPct val="107000"/>
                        </a:lnSpc>
                        <a:spcBef>
                          <a:spcPts val="0"/>
                        </a:spcBef>
                        <a:spcAft>
                          <a:spcPts val="0"/>
                        </a:spcAft>
                      </a:pPr>
                      <a:r>
                        <a:rPr lang="en-US" sz="1800" dirty="0">
                          <a:solidFill>
                            <a:schemeClr val="tx1"/>
                          </a:solidFill>
                          <a:effectLst/>
                        </a:rPr>
                        <a:t>Band Camp</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r>
                        <a:rPr lang="en-US"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Christine Johnson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79651">
                <a:tc>
                  <a:txBody>
                    <a:bodyPr/>
                    <a:lstStyle/>
                    <a:p>
                      <a:pPr marL="0" marR="0" algn="l">
                        <a:lnSpc>
                          <a:spcPct val="107000"/>
                        </a:lnSpc>
                        <a:spcBef>
                          <a:spcPts val="0"/>
                        </a:spcBef>
                        <a:spcAft>
                          <a:spcPts val="0"/>
                        </a:spcAft>
                      </a:pPr>
                      <a:r>
                        <a:rPr lang="en-US" sz="1800" dirty="0">
                          <a:solidFill>
                            <a:schemeClr val="tx1"/>
                          </a:solidFill>
                          <a:effectLst/>
                        </a:rPr>
                        <a:t>Battle On the Border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r>
                        <a:rPr lang="en-US" sz="2000" b="1" dirty="0" smtClean="0">
                          <a:effectLst/>
                          <a:latin typeface="+mn-lt"/>
                          <a:ea typeface="+mn-ea"/>
                          <a:cs typeface="+mn-cs"/>
                        </a:rPr>
                        <a:t>Michael</a:t>
                      </a:r>
                      <a:r>
                        <a:rPr lang="en-US" sz="2000" b="1" baseline="0" dirty="0" smtClean="0">
                          <a:effectLst/>
                          <a:latin typeface="+mn-lt"/>
                          <a:ea typeface="+mn-ea"/>
                          <a:cs typeface="+mn-cs"/>
                        </a:rPr>
                        <a:t> Spence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96009">
                <a:tc>
                  <a:txBody>
                    <a:bodyPr/>
                    <a:lstStyle/>
                    <a:p>
                      <a:pPr marL="0" marR="0" algn="l">
                        <a:lnSpc>
                          <a:spcPct val="107000"/>
                        </a:lnSpc>
                        <a:spcBef>
                          <a:spcPts val="0"/>
                        </a:spcBef>
                        <a:spcAft>
                          <a:spcPts val="0"/>
                        </a:spcAft>
                      </a:pPr>
                      <a:r>
                        <a:rPr lang="en-US" sz="1800" dirty="0">
                          <a:solidFill>
                            <a:schemeClr val="tx1"/>
                          </a:solidFill>
                          <a:effectLst/>
                        </a:rPr>
                        <a:t>Band Store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79651">
                <a:tc>
                  <a:txBody>
                    <a:bodyPr/>
                    <a:lstStyle/>
                    <a:p>
                      <a:pPr marL="0" marR="0" algn="l">
                        <a:lnSpc>
                          <a:spcPct val="107000"/>
                        </a:lnSpc>
                        <a:spcBef>
                          <a:spcPts val="0"/>
                        </a:spcBef>
                        <a:spcAft>
                          <a:spcPts val="0"/>
                        </a:spcAft>
                      </a:pPr>
                      <a:r>
                        <a:rPr lang="en-US"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Water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96009">
                <a:tc>
                  <a:txBody>
                    <a:bodyPr/>
                    <a:lstStyle/>
                    <a:p>
                      <a:pPr marL="0" marR="0" algn="l">
                        <a:lnSpc>
                          <a:spcPct val="107000"/>
                        </a:lnSpc>
                        <a:spcBef>
                          <a:spcPts val="0"/>
                        </a:spcBef>
                        <a:spcAft>
                          <a:spcPts val="0"/>
                        </a:spcAft>
                      </a:pPr>
                      <a:r>
                        <a:rPr lang="en-US" sz="1800" dirty="0">
                          <a:solidFill>
                            <a:schemeClr val="tx1"/>
                          </a:solidFill>
                          <a:effectLst/>
                        </a:rPr>
                        <a:t>Chaperone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r>
                        <a:rPr lang="en-US" sz="2000" b="1" dirty="0" smtClean="0">
                          <a:effectLst/>
                          <a:latin typeface="+mn-lt"/>
                          <a:ea typeface="+mn-ea"/>
                          <a:cs typeface="+mn-cs"/>
                        </a:rPr>
                        <a:t>Suzanne</a:t>
                      </a:r>
                      <a:r>
                        <a:rPr lang="en-US" sz="2000" b="1" baseline="0" dirty="0" smtClean="0">
                          <a:effectLst/>
                          <a:latin typeface="+mn-lt"/>
                          <a:ea typeface="+mn-ea"/>
                          <a:cs typeface="+mn-cs"/>
                        </a:rPr>
                        <a:t> Tanner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79651">
                <a:tc>
                  <a:txBody>
                    <a:bodyPr/>
                    <a:lstStyle/>
                    <a:p>
                      <a:pPr marL="0" marR="0" algn="l">
                        <a:lnSpc>
                          <a:spcPct val="107000"/>
                        </a:lnSpc>
                        <a:spcBef>
                          <a:spcPts val="0"/>
                        </a:spcBef>
                        <a:spcAft>
                          <a:spcPts val="0"/>
                        </a:spcAft>
                      </a:pPr>
                      <a:r>
                        <a:rPr lang="en-US" sz="1800" dirty="0">
                          <a:solidFill>
                            <a:schemeClr val="tx1"/>
                          </a:solidFill>
                          <a:effectLst/>
                        </a:rPr>
                        <a:t>Football Program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r>
                        <a:rPr lang="en-US" sz="2000" b="1" dirty="0" smtClean="0">
                          <a:effectLst/>
                          <a:latin typeface="+mn-lt"/>
                          <a:ea typeface="+mn-ea"/>
                          <a:cs typeface="+mn-cs"/>
                        </a:rPr>
                        <a:t>Casey</a:t>
                      </a:r>
                      <a:r>
                        <a:rPr lang="en-US" sz="2000" b="1" baseline="0" dirty="0" smtClean="0">
                          <a:effectLst/>
                          <a:latin typeface="+mn-lt"/>
                          <a:ea typeface="+mn-ea"/>
                          <a:cs typeface="+mn-cs"/>
                        </a:rPr>
                        <a:t> Thompson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96009">
                <a:tc>
                  <a:txBody>
                    <a:bodyPr/>
                    <a:lstStyle/>
                    <a:p>
                      <a:pPr marL="0" marR="0" algn="l">
                        <a:lnSpc>
                          <a:spcPct val="107000"/>
                        </a:lnSpc>
                        <a:spcBef>
                          <a:spcPts val="0"/>
                        </a:spcBef>
                        <a:spcAft>
                          <a:spcPts val="0"/>
                        </a:spcAft>
                      </a:pPr>
                      <a:r>
                        <a:rPr lang="en-US" sz="1800" dirty="0">
                          <a:solidFill>
                            <a:schemeClr val="tx1"/>
                          </a:solidFill>
                          <a:effectLst/>
                        </a:rPr>
                        <a:t>Football Program-Assistant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96009">
                <a:tc>
                  <a:txBody>
                    <a:bodyPr/>
                    <a:lstStyle/>
                    <a:p>
                      <a:pPr marL="0" marR="0" algn="l">
                        <a:lnSpc>
                          <a:spcPct val="107000"/>
                        </a:lnSpc>
                        <a:spcBef>
                          <a:spcPts val="0"/>
                        </a:spcBef>
                        <a:spcAft>
                          <a:spcPts val="0"/>
                        </a:spcAft>
                      </a:pPr>
                      <a:r>
                        <a:rPr lang="en-US" sz="1800" dirty="0">
                          <a:solidFill>
                            <a:schemeClr val="tx1"/>
                          </a:solidFill>
                          <a:effectLst/>
                        </a:rPr>
                        <a:t>Fundraising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79651">
                <a:tc>
                  <a:txBody>
                    <a:bodyPr/>
                    <a:lstStyle/>
                    <a:p>
                      <a:pPr marL="0" marR="0" algn="l">
                        <a:lnSpc>
                          <a:spcPct val="107000"/>
                        </a:lnSpc>
                        <a:spcBef>
                          <a:spcPts val="0"/>
                        </a:spcBef>
                        <a:spcAft>
                          <a:spcPts val="0"/>
                        </a:spcAft>
                      </a:pPr>
                      <a:r>
                        <a:rPr lang="en-US" sz="1800" dirty="0">
                          <a:solidFill>
                            <a:schemeClr val="tx1"/>
                          </a:solidFill>
                          <a:effectLst/>
                        </a:rPr>
                        <a:t>Head Nurse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r>
                        <a:rPr lang="en-US" sz="2000" b="1" dirty="0" smtClean="0">
                          <a:effectLst/>
                          <a:latin typeface="+mn-lt"/>
                          <a:ea typeface="+mn-ea"/>
                          <a:cs typeface="+mn-cs"/>
                        </a:rPr>
                        <a:t>Mandy</a:t>
                      </a:r>
                      <a:r>
                        <a:rPr lang="en-US" sz="2000" b="1" baseline="0" dirty="0" smtClean="0">
                          <a:effectLst/>
                          <a:latin typeface="+mn-lt"/>
                          <a:ea typeface="+mn-ea"/>
                          <a:cs typeface="+mn-cs"/>
                        </a:rPr>
                        <a:t> Anderson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96009">
                <a:tc>
                  <a:txBody>
                    <a:bodyPr/>
                    <a:lstStyle/>
                    <a:p>
                      <a:pPr marL="0" marR="0" algn="l">
                        <a:lnSpc>
                          <a:spcPct val="107000"/>
                        </a:lnSpc>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79651">
                <a:tc>
                  <a:txBody>
                    <a:bodyPr/>
                    <a:lstStyle/>
                    <a:p>
                      <a:pPr marL="0" marR="0" algn="l">
                        <a:lnSpc>
                          <a:spcPct val="107000"/>
                        </a:lnSpc>
                        <a:spcBef>
                          <a:spcPts val="0"/>
                        </a:spcBef>
                        <a:spcAft>
                          <a:spcPts val="0"/>
                        </a:spcAft>
                      </a:pPr>
                      <a:r>
                        <a:rPr lang="en-US" sz="1800" dirty="0">
                          <a:solidFill>
                            <a:schemeClr val="tx1"/>
                          </a:solidFill>
                          <a:effectLst/>
                        </a:rPr>
                        <a:t>Photo</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Casey Thompson/Christy Hamilton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96009">
                <a:tc>
                  <a:txBody>
                    <a:bodyPr/>
                    <a:lstStyle/>
                    <a:p>
                      <a:pPr marL="0" marR="0" algn="l">
                        <a:lnSpc>
                          <a:spcPct val="107000"/>
                        </a:lnSpc>
                        <a:spcBef>
                          <a:spcPts val="0"/>
                        </a:spcBef>
                        <a:spcAft>
                          <a:spcPts val="0"/>
                        </a:spcAft>
                      </a:pPr>
                      <a:r>
                        <a:rPr lang="en-US" sz="1800" dirty="0">
                          <a:solidFill>
                            <a:schemeClr val="tx1"/>
                          </a:solidFill>
                          <a:effectLst/>
                        </a:rPr>
                        <a:t>Prop &amp; Pit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r>
                        <a:rPr lang="en-US" sz="2000" b="1" dirty="0" smtClean="0">
                          <a:effectLst/>
                          <a:latin typeface="+mn-lt"/>
                          <a:ea typeface="+mn-ea"/>
                          <a:cs typeface="+mn-cs"/>
                        </a:rPr>
                        <a:t>Glenn</a:t>
                      </a:r>
                      <a:r>
                        <a:rPr lang="en-US" sz="2000" b="1" baseline="0" dirty="0" smtClean="0">
                          <a:effectLst/>
                          <a:latin typeface="+mn-lt"/>
                          <a:ea typeface="+mn-ea"/>
                          <a:cs typeface="+mn-cs"/>
                        </a:rPr>
                        <a:t> Langston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79651">
                <a:tc>
                  <a:txBody>
                    <a:bodyPr/>
                    <a:lstStyle/>
                    <a:p>
                      <a:pPr marL="0" marR="0" algn="l">
                        <a:lnSpc>
                          <a:spcPct val="107000"/>
                        </a:lnSpc>
                        <a:spcBef>
                          <a:spcPts val="0"/>
                        </a:spcBef>
                        <a:spcAft>
                          <a:spcPts val="0"/>
                        </a:spcAft>
                      </a:pPr>
                      <a:r>
                        <a:rPr lang="en-US" sz="1800" dirty="0">
                          <a:solidFill>
                            <a:schemeClr val="tx1"/>
                          </a:solidFill>
                          <a:effectLst/>
                        </a:rPr>
                        <a:t>Travel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57559">
                <a:tc>
                  <a:txBody>
                    <a:bodyPr/>
                    <a:lstStyle/>
                    <a:p>
                      <a:pPr marL="0" marR="0" algn="l">
                        <a:lnSpc>
                          <a:spcPct val="107000"/>
                        </a:lnSpc>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96009">
                <a:tc>
                  <a:txBody>
                    <a:bodyPr/>
                    <a:lstStyle/>
                    <a:p>
                      <a:pPr marL="0" marR="0" algn="l">
                        <a:lnSpc>
                          <a:spcPct val="107000"/>
                        </a:lnSpc>
                        <a:spcBef>
                          <a:spcPts val="0"/>
                        </a:spcBef>
                        <a:spcAft>
                          <a:spcPts val="0"/>
                        </a:spcAft>
                      </a:pPr>
                      <a:r>
                        <a:rPr lang="en-US" sz="1800" dirty="0">
                          <a:solidFill>
                            <a:schemeClr val="tx1"/>
                          </a:solidFill>
                          <a:effectLst/>
                        </a:rPr>
                        <a:t>Wild Adventures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r>
                        <a:rPr lang="en-US" sz="2000" b="1" dirty="0" smtClean="0">
                          <a:effectLst/>
                          <a:latin typeface="+mn-lt"/>
                          <a:ea typeface="+mn-ea"/>
                          <a:cs typeface="+mn-cs"/>
                        </a:rPr>
                        <a:t>Freda</a:t>
                      </a:r>
                      <a:r>
                        <a:rPr lang="en-US" sz="2000" b="1" baseline="0" dirty="0" smtClean="0">
                          <a:effectLst/>
                          <a:latin typeface="+mn-lt"/>
                          <a:ea typeface="+mn-ea"/>
                          <a:cs typeface="+mn-cs"/>
                        </a:rPr>
                        <a:t> </a:t>
                      </a:r>
                      <a:r>
                        <a:rPr lang="en-US" sz="2000" b="1" baseline="0" dirty="0" err="1" smtClean="0">
                          <a:effectLst/>
                          <a:latin typeface="+mn-lt"/>
                          <a:ea typeface="+mn-ea"/>
                          <a:cs typeface="+mn-cs"/>
                        </a:rPr>
                        <a:t>Newson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79651">
                <a:tc>
                  <a:txBody>
                    <a:bodyPr/>
                    <a:lstStyle/>
                    <a:p>
                      <a:pPr marL="0" marR="0" algn="l">
                        <a:lnSpc>
                          <a:spcPct val="107000"/>
                        </a:lnSpc>
                        <a:spcBef>
                          <a:spcPts val="0"/>
                        </a:spcBef>
                        <a:spcAft>
                          <a:spcPts val="0"/>
                        </a:spcAft>
                      </a:pPr>
                      <a:r>
                        <a:rPr lang="en-US" sz="1800" dirty="0">
                          <a:solidFill>
                            <a:schemeClr val="tx1"/>
                          </a:solidFill>
                          <a:effectLst/>
                        </a:rPr>
                        <a:t>Uniforms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l">
                        <a:lnSpc>
                          <a:spcPct val="107000"/>
                        </a:lnSpc>
                        <a:spcBef>
                          <a:spcPts val="0"/>
                        </a:spcBef>
                        <a:spcAft>
                          <a:spcPts val="0"/>
                        </a:spcAft>
                      </a:pPr>
                      <a:r>
                        <a:rPr lang="en-US" sz="1100" dirty="0">
                          <a:effectLst/>
                        </a:rPr>
                        <a:t> </a:t>
                      </a:r>
                      <a:r>
                        <a:rPr lang="en-US" sz="1800" b="1" dirty="0" smtClean="0">
                          <a:effectLst/>
                        </a:rPr>
                        <a:t>Tamara</a:t>
                      </a:r>
                      <a:r>
                        <a:rPr lang="en-US" sz="1800" b="1" baseline="0" dirty="0" smtClean="0">
                          <a:effectLst/>
                        </a:rPr>
                        <a:t> Oglesby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bl>
          </a:graphicData>
        </a:graphic>
      </p:graphicFrame>
    </p:spTree>
    <p:extLst>
      <p:ext uri="{BB962C8B-B14F-4D97-AF65-F5344CB8AC3E}">
        <p14:creationId xmlns:p14="http://schemas.microsoft.com/office/powerpoint/2010/main" val="23052536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30000">
            <a:alpha val="82310"/>
          </a:srgbClr>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404333"/>
            <a:ext cx="8520600" cy="33252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endParaRPr/>
          </a:p>
          <a:p>
            <a:pPr marL="0" lvl="0" indent="0">
              <a:spcBef>
                <a:spcPts val="0"/>
              </a:spcBef>
              <a:spcAft>
                <a:spcPts val="0"/>
              </a:spcAft>
              <a:buNone/>
            </a:pPr>
            <a:r>
              <a:rPr lang="en">
                <a:solidFill>
                  <a:srgbClr val="000000"/>
                </a:solidFill>
                <a:latin typeface="Abril Fatface"/>
                <a:ea typeface="Abril Fatface"/>
                <a:cs typeface="Abril Fatface"/>
                <a:sym typeface="Abril Fatface"/>
              </a:rPr>
              <a:t>Georgia Bridgemen</a:t>
            </a:r>
            <a:endParaRPr>
              <a:solidFill>
                <a:srgbClr val="000000"/>
              </a:solidFill>
              <a:latin typeface="Abril Fatface"/>
              <a:ea typeface="Abril Fatface"/>
              <a:cs typeface="Abril Fatface"/>
              <a:sym typeface="Abril Fatface"/>
            </a:endParaRPr>
          </a:p>
          <a:p>
            <a:pPr marL="0" lvl="0" indent="0">
              <a:spcBef>
                <a:spcPts val="0"/>
              </a:spcBef>
              <a:spcAft>
                <a:spcPts val="0"/>
              </a:spcAft>
              <a:buNone/>
            </a:pPr>
            <a:r>
              <a:rPr lang="en">
                <a:solidFill>
                  <a:srgbClr val="000000"/>
                </a:solidFill>
                <a:latin typeface="Abril Fatface"/>
                <a:ea typeface="Abril Fatface"/>
                <a:cs typeface="Abril Fatface"/>
                <a:sym typeface="Abril Fatface"/>
              </a:rPr>
              <a:t>Volunteer/Chaperone Opportunities</a:t>
            </a:r>
            <a:endParaRPr>
              <a:solidFill>
                <a:srgbClr val="000000"/>
              </a:solidFill>
              <a:latin typeface="Abril Fatface"/>
              <a:ea typeface="Abril Fatface"/>
              <a:cs typeface="Abril Fatface"/>
              <a:sym typeface="Abril Fatface"/>
            </a:endParaRPr>
          </a:p>
        </p:txBody>
      </p:sp>
      <p:pic>
        <p:nvPicPr>
          <p:cNvPr id="55" name="Shape 55" descr="14731311_10209618315848070_68816909664263211_n.jpg"/>
          <p:cNvPicPr preferRelativeResize="0"/>
          <p:nvPr/>
        </p:nvPicPr>
        <p:blipFill>
          <a:blip r:embed="rId3">
            <a:alphaModFix/>
          </a:blip>
          <a:stretch>
            <a:fillRect/>
          </a:stretch>
        </p:blipFill>
        <p:spPr>
          <a:xfrm rot="-601872">
            <a:off x="357977" y="3927104"/>
            <a:ext cx="2581320" cy="2581325"/>
          </a:xfrm>
          <a:prstGeom prst="rect">
            <a:avLst/>
          </a:prstGeom>
          <a:noFill/>
          <a:ln>
            <a:noFill/>
          </a:ln>
        </p:spPr>
      </p:pic>
      <p:pic>
        <p:nvPicPr>
          <p:cNvPr id="56" name="Shape 56" descr="323539_4170927644842_1068036547_o.jpg"/>
          <p:cNvPicPr preferRelativeResize="0"/>
          <p:nvPr/>
        </p:nvPicPr>
        <p:blipFill>
          <a:blip r:embed="rId4">
            <a:alphaModFix/>
          </a:blip>
          <a:stretch>
            <a:fillRect/>
          </a:stretch>
        </p:blipFill>
        <p:spPr>
          <a:xfrm>
            <a:off x="3172288" y="3818081"/>
            <a:ext cx="2799420" cy="2799400"/>
          </a:xfrm>
          <a:prstGeom prst="rect">
            <a:avLst/>
          </a:prstGeom>
          <a:noFill/>
          <a:ln>
            <a:noFill/>
          </a:ln>
        </p:spPr>
      </p:pic>
      <p:pic>
        <p:nvPicPr>
          <p:cNvPr id="57" name="Shape 57" descr="12110033_10208210817571860_8993581021474433821_o.jpg"/>
          <p:cNvPicPr preferRelativeResize="0"/>
          <p:nvPr/>
        </p:nvPicPr>
        <p:blipFill>
          <a:blip r:embed="rId5">
            <a:alphaModFix/>
          </a:blip>
          <a:stretch>
            <a:fillRect/>
          </a:stretch>
        </p:blipFill>
        <p:spPr>
          <a:xfrm rot="438059">
            <a:off x="6161625" y="3862080"/>
            <a:ext cx="2749353" cy="245397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550233"/>
            <a:ext cx="8520600" cy="763600"/>
          </a:xfrm>
          <a:prstGeom prst="rect">
            <a:avLst/>
          </a:prstGeom>
          <a:solidFill>
            <a:srgbClr val="A30000">
              <a:alpha val="82310"/>
            </a:srgbClr>
          </a:solidFill>
          <a:ln w="28575" cap="flat" cmpd="sng">
            <a:solidFill>
              <a:srgbClr val="000000"/>
            </a:solidFill>
            <a:prstDash val="solid"/>
            <a:round/>
            <a:headEnd type="none" w="med" len="med"/>
            <a:tailEnd type="none" w="med" len="med"/>
          </a:ln>
        </p:spPr>
        <p:txBody>
          <a:bodyPr spcFirstLastPara="1" wrap="square" lIns="91425" tIns="91425" rIns="91425" bIns="91425" anchor="t" anchorCtr="0">
            <a:noAutofit/>
          </a:bodyPr>
          <a:lstStyle/>
          <a:p>
            <a:pPr marL="0" lvl="0" indent="0" algn="ctr">
              <a:spcBef>
                <a:spcPts val="0"/>
              </a:spcBef>
              <a:spcAft>
                <a:spcPts val="0"/>
              </a:spcAft>
              <a:buNone/>
            </a:pPr>
            <a:r>
              <a:rPr lang="en" b="1"/>
              <a:t>Band Camp</a:t>
            </a:r>
            <a:endParaRPr b="1"/>
          </a:p>
        </p:txBody>
      </p:sp>
      <p:sp>
        <p:nvSpPr>
          <p:cNvPr id="63" name="Shape 63"/>
          <p:cNvSpPr txBox="1">
            <a:spLocks noGrp="1"/>
          </p:cNvSpPr>
          <p:nvPr>
            <p:ph type="body" idx="1"/>
          </p:nvPr>
        </p:nvSpPr>
        <p:spPr>
          <a:xfrm>
            <a:off x="311700" y="1637267"/>
            <a:ext cx="3999900" cy="4960000"/>
          </a:xfrm>
          <a:prstGeom prst="rect">
            <a:avLst/>
          </a:prstGeom>
          <a:ln w="9525" cap="flat" cmpd="sng">
            <a:solidFill>
              <a:schemeClr val="lt1"/>
            </a:solidFill>
            <a:prstDash val="solid"/>
            <a:round/>
            <a:headEnd type="none" w="med" len="med"/>
            <a:tailEnd type="none" w="med" len="med"/>
          </a:ln>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lt1"/>
                </a:solidFill>
              </a:rPr>
              <a:t>Band Camp is in July and lasts 2 weeks.  During these 2 weeks, many volunteers are needed.</a:t>
            </a:r>
            <a:endParaRPr>
              <a:solidFill>
                <a:schemeClr val="lt1"/>
              </a:solidFill>
            </a:endParaRPr>
          </a:p>
          <a:p>
            <a:pPr marL="457200" lvl="0" indent="-317500" rtl="0">
              <a:spcBef>
                <a:spcPts val="1600"/>
              </a:spcBef>
              <a:spcAft>
                <a:spcPts val="0"/>
              </a:spcAft>
              <a:buClr>
                <a:schemeClr val="lt1"/>
              </a:buClr>
              <a:buSzPts val="1400"/>
              <a:buChar char="●"/>
            </a:pPr>
            <a:r>
              <a:rPr lang="en" b="1" u="sng">
                <a:solidFill>
                  <a:schemeClr val="lt1"/>
                </a:solidFill>
              </a:rPr>
              <a:t>Water volunteers</a:t>
            </a:r>
            <a:r>
              <a:rPr lang="en" b="1">
                <a:solidFill>
                  <a:schemeClr val="lt1"/>
                </a:solidFill>
              </a:rPr>
              <a:t> </a:t>
            </a:r>
            <a:r>
              <a:rPr lang="en">
                <a:solidFill>
                  <a:schemeClr val="lt1"/>
                </a:solidFill>
              </a:rPr>
              <a:t>- mainly in the mornings from 9:00 - 12:00. Sometimes needed in the afternoons and evenings.</a:t>
            </a:r>
            <a:endParaRPr>
              <a:solidFill>
                <a:schemeClr val="lt1"/>
              </a:solidFill>
            </a:endParaRPr>
          </a:p>
          <a:p>
            <a:pPr marL="457200" lvl="0" indent="-317500" rtl="0">
              <a:spcBef>
                <a:spcPts val="0"/>
              </a:spcBef>
              <a:spcAft>
                <a:spcPts val="0"/>
              </a:spcAft>
              <a:buClr>
                <a:schemeClr val="lt1"/>
              </a:buClr>
              <a:buSzPts val="1400"/>
              <a:buChar char="●"/>
            </a:pPr>
            <a:r>
              <a:rPr lang="en" b="1" u="sng">
                <a:solidFill>
                  <a:schemeClr val="lt1"/>
                </a:solidFill>
              </a:rPr>
              <a:t>Chaperoning at the Mall during band camp</a:t>
            </a:r>
            <a:r>
              <a:rPr lang="en">
                <a:solidFill>
                  <a:schemeClr val="lt1"/>
                </a:solidFill>
              </a:rPr>
              <a:t> -  chaperones are needed to monitor the students at the Mall from 12:00 - 1:30.</a:t>
            </a:r>
            <a:endParaRPr>
              <a:solidFill>
                <a:schemeClr val="lt1"/>
              </a:solidFill>
            </a:endParaRPr>
          </a:p>
          <a:p>
            <a:pPr marL="457200" lvl="0" indent="-317500" rtl="0">
              <a:spcBef>
                <a:spcPts val="0"/>
              </a:spcBef>
              <a:spcAft>
                <a:spcPts val="0"/>
              </a:spcAft>
              <a:buClr>
                <a:schemeClr val="lt1"/>
              </a:buClr>
              <a:buSzPts val="1400"/>
              <a:buChar char="●"/>
            </a:pPr>
            <a:r>
              <a:rPr lang="en" b="1" u="sng">
                <a:solidFill>
                  <a:schemeClr val="lt1"/>
                </a:solidFill>
              </a:rPr>
              <a:t>Dinner Volunteers</a:t>
            </a:r>
            <a:r>
              <a:rPr lang="en">
                <a:solidFill>
                  <a:schemeClr val="lt1"/>
                </a:solidFill>
              </a:rPr>
              <a:t> - volunteers are needed from 4:30 - 6:30 (setting up, serving, and cleaning up).</a:t>
            </a:r>
            <a:endParaRPr>
              <a:solidFill>
                <a:schemeClr val="lt1"/>
              </a:solidFill>
            </a:endParaRPr>
          </a:p>
        </p:txBody>
      </p:sp>
      <p:pic>
        <p:nvPicPr>
          <p:cNvPr id="64" name="Shape 64" descr="13716174_10208912820931138_519598999114003937_n.jpg"/>
          <p:cNvPicPr preferRelativeResize="0"/>
          <p:nvPr/>
        </p:nvPicPr>
        <p:blipFill>
          <a:blip r:embed="rId3">
            <a:alphaModFix/>
          </a:blip>
          <a:stretch>
            <a:fillRect/>
          </a:stretch>
        </p:blipFill>
        <p:spPr>
          <a:xfrm>
            <a:off x="5618150" y="1637268"/>
            <a:ext cx="3214150" cy="3214133"/>
          </a:xfrm>
          <a:prstGeom prst="rect">
            <a:avLst/>
          </a:prstGeom>
          <a:noFill/>
          <a:ln>
            <a:noFill/>
          </a:ln>
        </p:spPr>
      </p:pic>
      <p:pic>
        <p:nvPicPr>
          <p:cNvPr id="65" name="Shape 65" descr="14910295_10209765396925005_7167368905994704306_n.jpg"/>
          <p:cNvPicPr preferRelativeResize="0"/>
          <p:nvPr/>
        </p:nvPicPr>
        <p:blipFill>
          <a:blip r:embed="rId4">
            <a:alphaModFix/>
          </a:blip>
          <a:stretch>
            <a:fillRect/>
          </a:stretch>
        </p:blipFill>
        <p:spPr>
          <a:xfrm rot="388509">
            <a:off x="4423913" y="3451522"/>
            <a:ext cx="2686874" cy="285856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550267"/>
            <a:ext cx="8520600" cy="763600"/>
          </a:xfrm>
          <a:prstGeom prst="rect">
            <a:avLst/>
          </a:prstGeom>
          <a:solidFill>
            <a:srgbClr val="A30000">
              <a:alpha val="82310"/>
            </a:srgbClr>
          </a:solidFill>
        </p:spPr>
        <p:txBody>
          <a:bodyPr spcFirstLastPara="1" wrap="square" lIns="91425" tIns="91425" rIns="91425" bIns="91425" anchor="t" anchorCtr="0">
            <a:noAutofit/>
          </a:bodyPr>
          <a:lstStyle/>
          <a:p>
            <a:pPr marL="0" lvl="0" indent="0" algn="ctr">
              <a:spcBef>
                <a:spcPts val="0"/>
              </a:spcBef>
              <a:spcAft>
                <a:spcPts val="0"/>
              </a:spcAft>
              <a:buNone/>
            </a:pPr>
            <a:r>
              <a:rPr lang="en" b="1"/>
              <a:t>Water</a:t>
            </a:r>
            <a:endParaRPr b="1"/>
          </a:p>
        </p:txBody>
      </p:sp>
      <p:sp>
        <p:nvSpPr>
          <p:cNvPr id="71" name="Shape 71"/>
          <p:cNvSpPr txBox="1">
            <a:spLocks noGrp="1"/>
          </p:cNvSpPr>
          <p:nvPr>
            <p:ph type="body" idx="1"/>
          </p:nvPr>
        </p:nvSpPr>
        <p:spPr>
          <a:xfrm>
            <a:off x="311700" y="1536633"/>
            <a:ext cx="3999900" cy="5140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chemeClr val="lt1"/>
                </a:solidFill>
              </a:rPr>
              <a:t>Job Description: </a:t>
            </a:r>
            <a:r>
              <a:rPr lang="en">
                <a:solidFill>
                  <a:schemeClr val="lt1"/>
                </a:solidFill>
              </a:rPr>
              <a:t> Filling water coolers with water and Gatorade throughout practices. </a:t>
            </a:r>
            <a:endParaRPr>
              <a:solidFill>
                <a:schemeClr val="lt1"/>
              </a:solidFill>
            </a:endParaRPr>
          </a:p>
          <a:p>
            <a:pPr marL="457200" lvl="0" indent="-317500" rtl="0">
              <a:spcBef>
                <a:spcPts val="1600"/>
              </a:spcBef>
              <a:spcAft>
                <a:spcPts val="0"/>
              </a:spcAft>
              <a:buClr>
                <a:schemeClr val="lt1"/>
              </a:buClr>
              <a:buSzPts val="1400"/>
              <a:buChar char="●"/>
            </a:pPr>
            <a:r>
              <a:rPr lang="en" b="1" u="sng">
                <a:solidFill>
                  <a:schemeClr val="lt1"/>
                </a:solidFill>
              </a:rPr>
              <a:t>Band Camp</a:t>
            </a:r>
            <a:r>
              <a:rPr lang="en" b="1">
                <a:solidFill>
                  <a:schemeClr val="lt1"/>
                </a:solidFill>
              </a:rPr>
              <a:t> </a:t>
            </a:r>
            <a:r>
              <a:rPr lang="en">
                <a:solidFill>
                  <a:schemeClr val="lt1"/>
                </a:solidFill>
              </a:rPr>
              <a:t>- water volunteers are needed in the mornings from 9:00 - 12:00 and in the evenings from 6:00 - 9:00. Occasionally, we will need afternoon volunteers from 2:00 - 6:00.</a:t>
            </a:r>
            <a:endParaRPr>
              <a:solidFill>
                <a:schemeClr val="lt1"/>
              </a:solidFill>
            </a:endParaRPr>
          </a:p>
          <a:p>
            <a:pPr marL="457200" lvl="0" indent="-317500" rtl="0">
              <a:spcBef>
                <a:spcPts val="0"/>
              </a:spcBef>
              <a:spcAft>
                <a:spcPts val="0"/>
              </a:spcAft>
              <a:buClr>
                <a:schemeClr val="lt1"/>
              </a:buClr>
              <a:buSzPts val="1400"/>
              <a:buChar char="●"/>
            </a:pPr>
            <a:r>
              <a:rPr lang="en" b="1" u="sng">
                <a:solidFill>
                  <a:schemeClr val="lt1"/>
                </a:solidFill>
              </a:rPr>
              <a:t>After School Practices</a:t>
            </a:r>
            <a:r>
              <a:rPr lang="en">
                <a:solidFill>
                  <a:schemeClr val="lt1"/>
                </a:solidFill>
              </a:rPr>
              <a:t> - water volunteers are needed for all of our after-school practices from 2:45 - 5:30/6:00. These practices are usually on Monday, Tuesday, Thursday.</a:t>
            </a:r>
            <a:endParaRPr>
              <a:solidFill>
                <a:schemeClr val="lt1"/>
              </a:solidFill>
            </a:endParaRPr>
          </a:p>
          <a:p>
            <a:pPr marL="457200" lvl="0" indent="-317500">
              <a:spcBef>
                <a:spcPts val="0"/>
              </a:spcBef>
              <a:spcAft>
                <a:spcPts val="0"/>
              </a:spcAft>
              <a:buClr>
                <a:schemeClr val="lt1"/>
              </a:buClr>
              <a:buSzPts val="1400"/>
              <a:buChar char="●"/>
            </a:pPr>
            <a:r>
              <a:rPr lang="en" b="1" u="sng">
                <a:solidFill>
                  <a:schemeClr val="lt1"/>
                </a:solidFill>
              </a:rPr>
              <a:t>Home Games</a:t>
            </a:r>
            <a:r>
              <a:rPr lang="en">
                <a:solidFill>
                  <a:schemeClr val="lt1"/>
                </a:solidFill>
              </a:rPr>
              <a:t> - water volunteers are needed for all home games.</a:t>
            </a:r>
            <a:endParaRPr>
              <a:solidFill>
                <a:schemeClr val="lt1"/>
              </a:solidFill>
            </a:endParaRPr>
          </a:p>
        </p:txBody>
      </p:sp>
      <p:pic>
        <p:nvPicPr>
          <p:cNvPr id="72" name="Shape 72" descr="11800263_10206518709239842_5221014668552630681_n.jpg"/>
          <p:cNvPicPr preferRelativeResize="0"/>
          <p:nvPr/>
        </p:nvPicPr>
        <p:blipFill>
          <a:blip r:embed="rId3">
            <a:alphaModFix/>
          </a:blip>
          <a:stretch>
            <a:fillRect/>
          </a:stretch>
        </p:blipFill>
        <p:spPr>
          <a:xfrm rot="356586">
            <a:off x="4640951" y="2116901"/>
            <a:ext cx="3999899" cy="355547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593367"/>
            <a:ext cx="8520600" cy="763600"/>
          </a:xfrm>
          <a:prstGeom prst="rect">
            <a:avLst/>
          </a:prstGeom>
          <a:solidFill>
            <a:srgbClr val="A30000">
              <a:alpha val="82310"/>
            </a:srgbClr>
          </a:solidFill>
        </p:spPr>
        <p:txBody>
          <a:bodyPr spcFirstLastPara="1" wrap="square" lIns="91425" tIns="91425" rIns="91425" bIns="91425" anchor="t" anchorCtr="0">
            <a:noAutofit/>
          </a:bodyPr>
          <a:lstStyle/>
          <a:p>
            <a:pPr marL="0" lvl="0" indent="0">
              <a:spcBef>
                <a:spcPts val="0"/>
              </a:spcBef>
              <a:spcAft>
                <a:spcPts val="0"/>
              </a:spcAft>
              <a:buNone/>
            </a:pPr>
            <a:r>
              <a:rPr lang="en"/>
              <a:t>        </a:t>
            </a:r>
            <a:r>
              <a:rPr lang="en" b="1"/>
              <a:t>Prop and Pit </a:t>
            </a:r>
            <a:r>
              <a:rPr lang="en"/>
              <a:t>                           </a:t>
            </a:r>
            <a:r>
              <a:rPr lang="en" b="1"/>
              <a:t>Uniforms</a:t>
            </a:r>
            <a:endParaRPr b="1"/>
          </a:p>
        </p:txBody>
      </p:sp>
      <p:sp>
        <p:nvSpPr>
          <p:cNvPr id="78" name="Shape 78"/>
          <p:cNvSpPr txBox="1">
            <a:spLocks noGrp="1"/>
          </p:cNvSpPr>
          <p:nvPr>
            <p:ph type="body" idx="1"/>
          </p:nvPr>
        </p:nvSpPr>
        <p:spPr>
          <a:xfrm>
            <a:off x="251600" y="1591400"/>
            <a:ext cx="3999900" cy="4555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b="1">
                <a:solidFill>
                  <a:schemeClr val="lt1"/>
                </a:solidFill>
              </a:rPr>
              <a:t>Job Description: </a:t>
            </a:r>
            <a:r>
              <a:rPr lang="en">
                <a:solidFill>
                  <a:schemeClr val="lt1"/>
                </a:solidFill>
              </a:rPr>
              <a:t> building/repairing props and other equipment, moving/unloading equipment and instruments, moving equipment and instruments before, after, and during the show</a:t>
            </a:r>
            <a:endParaRPr>
              <a:solidFill>
                <a:schemeClr val="lt1"/>
              </a:solidFill>
            </a:endParaRPr>
          </a:p>
        </p:txBody>
      </p:sp>
      <p:sp>
        <p:nvSpPr>
          <p:cNvPr id="79" name="Shape 79"/>
          <p:cNvSpPr txBox="1">
            <a:spLocks noGrp="1"/>
          </p:cNvSpPr>
          <p:nvPr>
            <p:ph type="body" idx="2"/>
          </p:nvPr>
        </p:nvSpPr>
        <p:spPr>
          <a:xfrm>
            <a:off x="4832400" y="1591400"/>
            <a:ext cx="3999900" cy="2028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b="1">
                <a:solidFill>
                  <a:schemeClr val="lt1"/>
                </a:solidFill>
              </a:rPr>
              <a:t>Job Description:  </a:t>
            </a:r>
            <a:r>
              <a:rPr lang="en">
                <a:solidFill>
                  <a:schemeClr val="lt1"/>
                </a:solidFill>
              </a:rPr>
              <a:t>measure all 8th graders for their uniforms, order uniforms, organize white jackets &amp; hats, repair &amp; wash white jackets, help the students get ready for all games &amp; competitions, sanitize hats</a:t>
            </a:r>
            <a:endParaRPr>
              <a:solidFill>
                <a:schemeClr val="lt1"/>
              </a:solidFill>
            </a:endParaRPr>
          </a:p>
        </p:txBody>
      </p:sp>
      <p:pic>
        <p:nvPicPr>
          <p:cNvPr id="80" name="Shape 80" descr="14633479_522137864648842_5153820770205747531_o.jpg"/>
          <p:cNvPicPr preferRelativeResize="0"/>
          <p:nvPr/>
        </p:nvPicPr>
        <p:blipFill>
          <a:blip r:embed="rId3">
            <a:alphaModFix/>
          </a:blip>
          <a:stretch>
            <a:fillRect/>
          </a:stretch>
        </p:blipFill>
        <p:spPr>
          <a:xfrm rot="596084">
            <a:off x="6303575" y="3707167"/>
            <a:ext cx="2540602" cy="2711367"/>
          </a:xfrm>
          <a:prstGeom prst="rect">
            <a:avLst/>
          </a:prstGeom>
          <a:noFill/>
          <a:ln>
            <a:noFill/>
          </a:ln>
        </p:spPr>
      </p:pic>
      <p:pic>
        <p:nvPicPr>
          <p:cNvPr id="81" name="Shape 81" descr="945019_10204320128396695_6222339037052307279_n.jpg"/>
          <p:cNvPicPr preferRelativeResize="0"/>
          <p:nvPr/>
        </p:nvPicPr>
        <p:blipFill>
          <a:blip r:embed="rId4">
            <a:alphaModFix/>
          </a:blip>
          <a:stretch>
            <a:fillRect/>
          </a:stretch>
        </p:blipFill>
        <p:spPr>
          <a:xfrm rot="-659440">
            <a:off x="466924" y="3620103"/>
            <a:ext cx="2540600" cy="2526500"/>
          </a:xfrm>
          <a:prstGeom prst="rect">
            <a:avLst/>
          </a:prstGeom>
          <a:noFill/>
          <a:ln>
            <a:noFill/>
          </a:ln>
        </p:spPr>
      </p:pic>
      <p:pic>
        <p:nvPicPr>
          <p:cNvPr id="82" name="Shape 82" descr="10574488_10204320128516698_3038797789102293439_n.jpg"/>
          <p:cNvPicPr preferRelativeResize="0"/>
          <p:nvPr/>
        </p:nvPicPr>
        <p:blipFill>
          <a:blip r:embed="rId5">
            <a:alphaModFix/>
          </a:blip>
          <a:stretch>
            <a:fillRect/>
          </a:stretch>
        </p:blipFill>
        <p:spPr>
          <a:xfrm>
            <a:off x="3301701" y="3620100"/>
            <a:ext cx="2540599" cy="25264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28325" y="124433"/>
            <a:ext cx="8520600" cy="777600"/>
          </a:xfrm>
          <a:prstGeom prst="rect">
            <a:avLst/>
          </a:prstGeom>
          <a:solidFill>
            <a:srgbClr val="A30000">
              <a:alpha val="82310"/>
            </a:srgbClr>
          </a:solidFill>
        </p:spPr>
        <p:txBody>
          <a:bodyPr spcFirstLastPara="1" wrap="square" lIns="91425" tIns="91425" rIns="91425" bIns="91425" anchor="t" anchorCtr="0">
            <a:noAutofit/>
          </a:bodyPr>
          <a:lstStyle/>
          <a:p>
            <a:pPr marL="0" lvl="0" indent="0" algn="ctr">
              <a:spcBef>
                <a:spcPts val="0"/>
              </a:spcBef>
              <a:spcAft>
                <a:spcPts val="0"/>
              </a:spcAft>
              <a:buNone/>
            </a:pPr>
            <a:r>
              <a:rPr lang="en" b="1"/>
              <a:t>Home Game Chaperones/Volunteers</a:t>
            </a:r>
            <a:endParaRPr b="1"/>
          </a:p>
        </p:txBody>
      </p:sp>
      <p:sp>
        <p:nvSpPr>
          <p:cNvPr id="88" name="Shape 88"/>
          <p:cNvSpPr txBox="1">
            <a:spLocks noGrp="1"/>
          </p:cNvSpPr>
          <p:nvPr>
            <p:ph type="body" idx="1"/>
          </p:nvPr>
        </p:nvSpPr>
        <p:spPr>
          <a:xfrm>
            <a:off x="311700" y="987700"/>
            <a:ext cx="4119000" cy="5640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lt1"/>
                </a:solidFill>
              </a:rPr>
              <a:t>Chaperones/Volunteers are needed for ALL home games.  All Chaperones/Volunteers MUST have a background check completed before chaperoning.</a:t>
            </a:r>
            <a:endParaRPr>
              <a:solidFill>
                <a:schemeClr val="lt1"/>
              </a:solidFill>
            </a:endParaRPr>
          </a:p>
          <a:p>
            <a:pPr marL="0" lvl="0" indent="0">
              <a:spcBef>
                <a:spcPts val="1600"/>
              </a:spcBef>
              <a:spcAft>
                <a:spcPts val="0"/>
              </a:spcAft>
              <a:buNone/>
            </a:pPr>
            <a:r>
              <a:rPr lang="en">
                <a:solidFill>
                  <a:schemeClr val="lt1"/>
                </a:solidFill>
              </a:rPr>
              <a:t>As a Home Game chaperone/volunteer, you will be in a rotation for the following:</a:t>
            </a:r>
            <a:endParaRPr>
              <a:solidFill>
                <a:schemeClr val="lt1"/>
              </a:solidFill>
            </a:endParaRPr>
          </a:p>
          <a:p>
            <a:pPr marL="457200" lvl="0" indent="-317500" rtl="0">
              <a:spcBef>
                <a:spcPts val="1600"/>
              </a:spcBef>
              <a:spcAft>
                <a:spcPts val="0"/>
              </a:spcAft>
              <a:buClr>
                <a:schemeClr val="lt1"/>
              </a:buClr>
              <a:buSzPts val="1400"/>
              <a:buChar char="●"/>
            </a:pPr>
            <a:r>
              <a:rPr lang="en">
                <a:solidFill>
                  <a:schemeClr val="lt1"/>
                </a:solidFill>
              </a:rPr>
              <a:t>Selling programs</a:t>
            </a:r>
            <a:endParaRPr>
              <a:solidFill>
                <a:schemeClr val="lt1"/>
              </a:solidFill>
            </a:endParaRPr>
          </a:p>
          <a:p>
            <a:pPr marL="457200" lvl="0" indent="-317500" rtl="0">
              <a:spcBef>
                <a:spcPts val="0"/>
              </a:spcBef>
              <a:spcAft>
                <a:spcPts val="0"/>
              </a:spcAft>
              <a:buClr>
                <a:schemeClr val="lt1"/>
              </a:buClr>
              <a:buSzPts val="1400"/>
              <a:buChar char="●"/>
            </a:pPr>
            <a:r>
              <a:rPr lang="en">
                <a:solidFill>
                  <a:schemeClr val="lt1"/>
                </a:solidFill>
              </a:rPr>
              <a:t>Escorting the Bridgemen from the band room to the stands</a:t>
            </a:r>
            <a:endParaRPr>
              <a:solidFill>
                <a:schemeClr val="lt1"/>
              </a:solidFill>
            </a:endParaRPr>
          </a:p>
          <a:p>
            <a:pPr marL="457200" lvl="0" indent="-317500" rtl="0">
              <a:spcBef>
                <a:spcPts val="0"/>
              </a:spcBef>
              <a:spcAft>
                <a:spcPts val="0"/>
              </a:spcAft>
              <a:buClr>
                <a:schemeClr val="lt1"/>
              </a:buClr>
              <a:buSzPts val="1400"/>
              <a:buChar char="●"/>
            </a:pPr>
            <a:r>
              <a:rPr lang="en">
                <a:solidFill>
                  <a:schemeClr val="lt1"/>
                </a:solidFill>
              </a:rPr>
              <a:t>Helping set-up water</a:t>
            </a:r>
            <a:endParaRPr>
              <a:solidFill>
                <a:schemeClr val="lt1"/>
              </a:solidFill>
            </a:endParaRPr>
          </a:p>
          <a:p>
            <a:pPr marL="457200" lvl="0" indent="-317500" rtl="0">
              <a:spcBef>
                <a:spcPts val="0"/>
              </a:spcBef>
              <a:spcAft>
                <a:spcPts val="0"/>
              </a:spcAft>
              <a:buClr>
                <a:schemeClr val="lt1"/>
              </a:buClr>
              <a:buSzPts val="1400"/>
              <a:buChar char="●"/>
            </a:pPr>
            <a:r>
              <a:rPr lang="en">
                <a:solidFill>
                  <a:schemeClr val="lt1"/>
                </a:solidFill>
              </a:rPr>
              <a:t>Monitoring underneath the band stands</a:t>
            </a:r>
            <a:endParaRPr>
              <a:solidFill>
                <a:schemeClr val="lt1"/>
              </a:solidFill>
            </a:endParaRPr>
          </a:p>
          <a:p>
            <a:pPr marL="0" lvl="0" indent="0">
              <a:spcBef>
                <a:spcPts val="1600"/>
              </a:spcBef>
              <a:spcAft>
                <a:spcPts val="1600"/>
              </a:spcAft>
              <a:buNone/>
            </a:pPr>
            <a:r>
              <a:rPr lang="en" b="1">
                <a:solidFill>
                  <a:schemeClr val="lt1"/>
                </a:solidFill>
              </a:rPr>
              <a:t>ALL Home Game chaperones should be willing to help in all assignments!</a:t>
            </a:r>
            <a:r>
              <a:rPr lang="en">
                <a:solidFill>
                  <a:schemeClr val="lt1"/>
                </a:solidFill>
              </a:rPr>
              <a:t> </a:t>
            </a:r>
            <a:endParaRPr>
              <a:solidFill>
                <a:schemeClr val="lt1"/>
              </a:solidFill>
            </a:endParaRPr>
          </a:p>
        </p:txBody>
      </p:sp>
      <p:pic>
        <p:nvPicPr>
          <p:cNvPr id="89" name="Shape 89" descr="15027654_10209881741833555_5135672546494418409_n.jpg"/>
          <p:cNvPicPr preferRelativeResize="0"/>
          <p:nvPr/>
        </p:nvPicPr>
        <p:blipFill>
          <a:blip r:embed="rId3">
            <a:alphaModFix/>
          </a:blip>
          <a:stretch>
            <a:fillRect/>
          </a:stretch>
        </p:blipFill>
        <p:spPr>
          <a:xfrm rot="626629">
            <a:off x="6253701" y="3959434"/>
            <a:ext cx="2398301" cy="2398301"/>
          </a:xfrm>
          <a:prstGeom prst="rect">
            <a:avLst/>
          </a:prstGeom>
          <a:noFill/>
          <a:ln>
            <a:noFill/>
          </a:ln>
        </p:spPr>
      </p:pic>
      <p:pic>
        <p:nvPicPr>
          <p:cNvPr id="90" name="Shape 90" descr="14479571_10209504907532933_50086444968240120_n.jpg"/>
          <p:cNvPicPr preferRelativeResize="0"/>
          <p:nvPr/>
        </p:nvPicPr>
        <p:blipFill>
          <a:blip r:embed="rId4">
            <a:alphaModFix/>
          </a:blip>
          <a:stretch>
            <a:fillRect/>
          </a:stretch>
        </p:blipFill>
        <p:spPr>
          <a:xfrm>
            <a:off x="5606375" y="1067967"/>
            <a:ext cx="3106476" cy="310646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593367"/>
            <a:ext cx="8520600" cy="763600"/>
          </a:xfrm>
          <a:prstGeom prst="rect">
            <a:avLst/>
          </a:prstGeom>
          <a:solidFill>
            <a:srgbClr val="A30000">
              <a:alpha val="82310"/>
            </a:srgbClr>
          </a:solidFill>
        </p:spPr>
        <p:txBody>
          <a:bodyPr spcFirstLastPara="1" wrap="square" lIns="91425" tIns="91425" rIns="91425" bIns="91425" anchor="t" anchorCtr="0">
            <a:noAutofit/>
          </a:bodyPr>
          <a:lstStyle/>
          <a:p>
            <a:pPr marL="0" lvl="0" indent="0" algn="ctr">
              <a:spcBef>
                <a:spcPts val="0"/>
              </a:spcBef>
              <a:spcAft>
                <a:spcPts val="0"/>
              </a:spcAft>
              <a:buNone/>
            </a:pPr>
            <a:r>
              <a:rPr lang="en" b="1"/>
              <a:t>Travel Chaperones/Volunteers</a:t>
            </a:r>
            <a:endParaRPr b="1"/>
          </a:p>
        </p:txBody>
      </p:sp>
      <p:sp>
        <p:nvSpPr>
          <p:cNvPr id="96" name="Shape 96"/>
          <p:cNvSpPr txBox="1">
            <a:spLocks noGrp="1"/>
          </p:cNvSpPr>
          <p:nvPr>
            <p:ph type="body" idx="1"/>
          </p:nvPr>
        </p:nvSpPr>
        <p:spPr>
          <a:xfrm>
            <a:off x="311700" y="1536633"/>
            <a:ext cx="32901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lt1"/>
                </a:solidFill>
              </a:rPr>
              <a:t>Travel chaperones/volunteers are needed for all away games and competitions. All chaperone/volunteers MUST have a background check completed before chaperoning. </a:t>
            </a:r>
            <a:endParaRPr>
              <a:solidFill>
                <a:schemeClr val="lt1"/>
              </a:solidFill>
            </a:endParaRPr>
          </a:p>
          <a:p>
            <a:pPr marL="0" lvl="0" indent="0">
              <a:spcBef>
                <a:spcPts val="1600"/>
              </a:spcBef>
              <a:spcAft>
                <a:spcPts val="1600"/>
              </a:spcAft>
              <a:buNone/>
            </a:pPr>
            <a:r>
              <a:rPr lang="en">
                <a:solidFill>
                  <a:schemeClr val="lt1"/>
                </a:solidFill>
              </a:rPr>
              <a:t>As a travel chaperone, you must be willing to help in any/all situations. If you see something that needs to be done, DO IT.</a:t>
            </a:r>
            <a:endParaRPr>
              <a:solidFill>
                <a:schemeClr val="lt1"/>
              </a:solidFill>
            </a:endParaRPr>
          </a:p>
        </p:txBody>
      </p:sp>
      <p:pic>
        <p:nvPicPr>
          <p:cNvPr id="97" name="Shape 97" descr="12120131_10206972589826573_1377452036829113729_o.jpg"/>
          <p:cNvPicPr preferRelativeResize="0"/>
          <p:nvPr/>
        </p:nvPicPr>
        <p:blipFill>
          <a:blip r:embed="rId3">
            <a:alphaModFix/>
          </a:blip>
          <a:stretch>
            <a:fillRect/>
          </a:stretch>
        </p:blipFill>
        <p:spPr>
          <a:xfrm rot="569105">
            <a:off x="6061835" y="1820882"/>
            <a:ext cx="2759029" cy="2759036"/>
          </a:xfrm>
          <a:prstGeom prst="rect">
            <a:avLst/>
          </a:prstGeom>
          <a:noFill/>
          <a:ln>
            <a:noFill/>
          </a:ln>
        </p:spPr>
      </p:pic>
      <p:pic>
        <p:nvPicPr>
          <p:cNvPr id="98" name="Shape 98" descr="15220039_10209990509432677_1523723700665464775_n.jpg"/>
          <p:cNvPicPr preferRelativeResize="0"/>
          <p:nvPr/>
        </p:nvPicPr>
        <p:blipFill>
          <a:blip r:embed="rId4">
            <a:alphaModFix/>
          </a:blip>
          <a:stretch>
            <a:fillRect/>
          </a:stretch>
        </p:blipFill>
        <p:spPr>
          <a:xfrm rot="-317303">
            <a:off x="3738658" y="2456272"/>
            <a:ext cx="2307188" cy="41016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593367"/>
            <a:ext cx="8520600" cy="763600"/>
          </a:xfrm>
          <a:prstGeom prst="rect">
            <a:avLst/>
          </a:prstGeom>
          <a:solidFill>
            <a:srgbClr val="A30000">
              <a:alpha val="82310"/>
            </a:srgbClr>
          </a:solidFill>
        </p:spPr>
        <p:txBody>
          <a:bodyPr spcFirstLastPara="1" wrap="square" lIns="91425" tIns="91425" rIns="91425" bIns="91425" anchor="t" anchorCtr="0">
            <a:noAutofit/>
          </a:bodyPr>
          <a:lstStyle/>
          <a:p>
            <a:pPr marL="0" lvl="0" indent="0">
              <a:spcBef>
                <a:spcPts val="0"/>
              </a:spcBef>
              <a:spcAft>
                <a:spcPts val="0"/>
              </a:spcAft>
              <a:buNone/>
            </a:pPr>
            <a:r>
              <a:rPr lang="en"/>
              <a:t>             </a:t>
            </a:r>
            <a:r>
              <a:rPr lang="en" b="1"/>
              <a:t>Nurses                               Bus Drivers</a:t>
            </a:r>
            <a:endParaRPr b="1"/>
          </a:p>
        </p:txBody>
      </p:sp>
      <p:sp>
        <p:nvSpPr>
          <p:cNvPr id="104" name="Shape 104"/>
          <p:cNvSpPr txBox="1">
            <a:spLocks noGrp="1"/>
          </p:cNvSpPr>
          <p:nvPr>
            <p:ph type="body" idx="1"/>
          </p:nvPr>
        </p:nvSpPr>
        <p:spPr>
          <a:xfrm>
            <a:off x="311700" y="1536633"/>
            <a:ext cx="3999900" cy="1612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solidFill>
                  <a:schemeClr val="lt1"/>
                </a:solidFill>
              </a:rPr>
              <a:t>The Bridgemen also need nurses to volunteer their time. Nurses are needed during band camp, after-school practices, home games, and away games. </a:t>
            </a:r>
            <a:endParaRPr>
              <a:solidFill>
                <a:schemeClr val="lt1"/>
              </a:solidFill>
            </a:endParaRPr>
          </a:p>
        </p:txBody>
      </p:sp>
      <p:sp>
        <p:nvSpPr>
          <p:cNvPr id="105" name="Shape 105"/>
          <p:cNvSpPr txBox="1">
            <a:spLocks noGrp="1"/>
          </p:cNvSpPr>
          <p:nvPr>
            <p:ph type="body" idx="2"/>
          </p:nvPr>
        </p:nvSpPr>
        <p:spPr>
          <a:xfrm>
            <a:off x="4832400" y="1536633"/>
            <a:ext cx="3999900" cy="1612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solidFill>
                  <a:schemeClr val="lt1"/>
                </a:solidFill>
              </a:rPr>
              <a:t>Bus drivers are needed for all away games and competitions. All bus drivers must possess or get a CDL, class B license with a school bus and passenger endorsement. </a:t>
            </a:r>
            <a:endParaRPr>
              <a:solidFill>
                <a:schemeClr val="lt1"/>
              </a:solidFill>
            </a:endParaRPr>
          </a:p>
        </p:txBody>
      </p:sp>
      <p:pic>
        <p:nvPicPr>
          <p:cNvPr id="106" name="Shape 106" descr="12122478_10206972589106555_4821191759984696847_n.jpg"/>
          <p:cNvPicPr preferRelativeResize="0"/>
          <p:nvPr/>
        </p:nvPicPr>
        <p:blipFill>
          <a:blip r:embed="rId3">
            <a:alphaModFix/>
          </a:blip>
          <a:stretch>
            <a:fillRect/>
          </a:stretch>
        </p:blipFill>
        <p:spPr>
          <a:xfrm>
            <a:off x="5610125" y="3149434"/>
            <a:ext cx="2404632" cy="3481833"/>
          </a:xfrm>
          <a:prstGeom prst="rect">
            <a:avLst/>
          </a:prstGeom>
          <a:noFill/>
          <a:ln>
            <a:noFill/>
          </a:ln>
        </p:spPr>
      </p:pic>
      <p:pic>
        <p:nvPicPr>
          <p:cNvPr id="107" name="Shape 107" descr="11219415_983628121682944_2450681468016074366_n.jpg"/>
          <p:cNvPicPr preferRelativeResize="0"/>
          <p:nvPr/>
        </p:nvPicPr>
        <p:blipFill>
          <a:blip r:embed="rId4">
            <a:alphaModFix/>
          </a:blip>
          <a:stretch>
            <a:fillRect/>
          </a:stretch>
        </p:blipFill>
        <p:spPr>
          <a:xfrm>
            <a:off x="780501" y="3443400"/>
            <a:ext cx="3062299" cy="30622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7924800" cy="1371600"/>
          </a:xfrm>
          <a:solidFill>
            <a:srgbClr val="FF0000"/>
          </a:solidFill>
        </p:spPr>
        <p:txBody>
          <a:bodyPr/>
          <a:lstStyle/>
          <a:p>
            <a:pPr eaLnBrk="1" hangingPunct="1"/>
            <a:r>
              <a:rPr lang="en-US" altLang="en-US" dirty="0" smtClean="0"/>
              <a:t>Fundraising for Your Student</a:t>
            </a:r>
          </a:p>
        </p:txBody>
      </p:sp>
      <p:sp>
        <p:nvSpPr>
          <p:cNvPr id="18435" name="Slide Number Placeholder 3"/>
          <p:cNvSpPr>
            <a:spLocks noGrp="1"/>
          </p:cNvSpPr>
          <p:nvPr>
            <p:ph type="sldNum" sz="quarter" idx="12"/>
          </p:nvPr>
        </p:nvSpPr>
        <p:spPr bwMode="auto">
          <a:noFill/>
          <a:ln>
            <a:miter lim="800000"/>
            <a:headEnd/>
            <a:tailEnd/>
          </a:ln>
        </p:spPr>
        <p:txBody>
          <a:bodyPr/>
          <a:lstStyle/>
          <a:p>
            <a:fld id="{9B813FC9-232E-483A-80D9-069B9AA41303}" type="slidenum">
              <a:rPr lang="en-US" altLang="en-US" smtClean="0"/>
              <a:pPr/>
              <a:t>38</a:t>
            </a:fld>
            <a:endParaRPr lang="en-US" altLang="en-US" smtClean="0"/>
          </a:p>
        </p:txBody>
      </p:sp>
      <p:sp>
        <p:nvSpPr>
          <p:cNvPr id="2" name="TextBox 1"/>
          <p:cNvSpPr txBox="1"/>
          <p:nvPr/>
        </p:nvSpPr>
        <p:spPr>
          <a:xfrm>
            <a:off x="228600" y="1676400"/>
            <a:ext cx="8382000" cy="3970318"/>
          </a:xfrm>
          <a:prstGeom prst="rect">
            <a:avLst/>
          </a:prstGeom>
          <a:noFill/>
        </p:spPr>
        <p:txBody>
          <a:bodyPr wrap="square" rtlCol="0">
            <a:spAutoFit/>
          </a:bodyPr>
          <a:lstStyle/>
          <a:p>
            <a:r>
              <a:rPr lang="en-US" b="1" dirty="0" smtClean="0">
                <a:latin typeface="+mn-lt"/>
              </a:rPr>
              <a:t>Each Student has a personal account, statements emailed monthly:</a:t>
            </a:r>
          </a:p>
          <a:p>
            <a:endParaRPr lang="en-US" b="1" dirty="0">
              <a:latin typeface="+mn-lt"/>
            </a:endParaRPr>
          </a:p>
          <a:p>
            <a:r>
              <a:rPr lang="en-US" b="1" dirty="0" smtClean="0">
                <a:latin typeface="+mn-lt"/>
              </a:rPr>
              <a:t>Numerous ways to put money in your Student Account:</a:t>
            </a:r>
          </a:p>
          <a:p>
            <a:endParaRPr lang="en-US" b="1" dirty="0">
              <a:latin typeface="+mn-lt"/>
            </a:endParaRPr>
          </a:p>
          <a:p>
            <a:r>
              <a:rPr lang="en-US" b="1" dirty="0" smtClean="0">
                <a:latin typeface="+mn-lt"/>
              </a:rPr>
              <a:t>Birdies for the Bridgemen Golf Tournament </a:t>
            </a:r>
            <a:r>
              <a:rPr lang="mr-IN" b="1" dirty="0" smtClean="0">
                <a:latin typeface="+mn-lt"/>
              </a:rPr>
              <a:t>–</a:t>
            </a:r>
            <a:r>
              <a:rPr lang="en-US" b="1" dirty="0" smtClean="0">
                <a:latin typeface="+mn-lt"/>
              </a:rPr>
              <a:t> Bowman</a:t>
            </a:r>
          </a:p>
          <a:p>
            <a:endParaRPr lang="en-US" b="1" dirty="0">
              <a:latin typeface="+mn-lt"/>
            </a:endParaRPr>
          </a:p>
          <a:p>
            <a:r>
              <a:rPr lang="en-US" b="1" dirty="0" err="1" smtClean="0">
                <a:latin typeface="+mn-lt"/>
              </a:rPr>
              <a:t>GoFi</a:t>
            </a:r>
            <a:r>
              <a:rPr lang="en-US" b="1" dirty="0" smtClean="0">
                <a:latin typeface="+mn-lt"/>
              </a:rPr>
              <a:t> App </a:t>
            </a:r>
            <a:r>
              <a:rPr lang="mr-IN" b="1" dirty="0" smtClean="0">
                <a:latin typeface="+mn-lt"/>
              </a:rPr>
              <a:t>–</a:t>
            </a:r>
            <a:r>
              <a:rPr lang="en-US" b="1" dirty="0" smtClean="0">
                <a:latin typeface="+mn-lt"/>
              </a:rPr>
              <a:t> Chris </a:t>
            </a:r>
            <a:r>
              <a:rPr lang="en-US" b="1" dirty="0" err="1" smtClean="0">
                <a:latin typeface="+mn-lt"/>
              </a:rPr>
              <a:t>Buescher</a:t>
            </a:r>
            <a:endParaRPr lang="en-US" b="1" dirty="0" smtClean="0">
              <a:latin typeface="+mn-lt"/>
            </a:endParaRPr>
          </a:p>
          <a:p>
            <a:endParaRPr lang="en-US" b="1" dirty="0">
              <a:latin typeface="+mn-lt"/>
            </a:endParaRPr>
          </a:p>
          <a:p>
            <a:r>
              <a:rPr lang="en-US" b="1" dirty="0" smtClean="0">
                <a:latin typeface="+mn-lt"/>
              </a:rPr>
              <a:t>Raffle Tickets for Trips </a:t>
            </a:r>
            <a:r>
              <a:rPr lang="mr-IN" b="1" dirty="0" smtClean="0">
                <a:latin typeface="+mn-lt"/>
              </a:rPr>
              <a:t>–</a:t>
            </a:r>
            <a:r>
              <a:rPr lang="en-US" b="1" dirty="0" smtClean="0">
                <a:latin typeface="+mn-lt"/>
              </a:rPr>
              <a:t> Chris </a:t>
            </a:r>
            <a:r>
              <a:rPr lang="en-US" b="1" dirty="0" err="1" smtClean="0">
                <a:latin typeface="+mn-lt"/>
              </a:rPr>
              <a:t>Buescher</a:t>
            </a:r>
            <a:endParaRPr lang="en-US" b="1" dirty="0" smtClean="0">
              <a:latin typeface="+mn-lt"/>
            </a:endParaRPr>
          </a:p>
          <a:p>
            <a:endParaRPr lang="en-US" b="1" dirty="0">
              <a:latin typeface="+mn-lt"/>
            </a:endParaRPr>
          </a:p>
          <a:p>
            <a:r>
              <a:rPr lang="en-US" b="1" dirty="0" smtClean="0">
                <a:latin typeface="+mn-lt"/>
              </a:rPr>
              <a:t>Football Program Ads </a:t>
            </a:r>
            <a:r>
              <a:rPr lang="mr-IN" b="1" dirty="0" smtClean="0">
                <a:latin typeface="+mn-lt"/>
              </a:rPr>
              <a:t>–</a:t>
            </a:r>
            <a:r>
              <a:rPr lang="en-US" b="1" dirty="0" smtClean="0">
                <a:latin typeface="+mn-lt"/>
              </a:rPr>
              <a:t> Chris </a:t>
            </a:r>
            <a:r>
              <a:rPr lang="en-US" b="1" dirty="0" err="1" smtClean="0">
                <a:latin typeface="+mn-lt"/>
              </a:rPr>
              <a:t>Buescher</a:t>
            </a:r>
            <a:endParaRPr lang="en-US" b="1" dirty="0" smtClean="0">
              <a:latin typeface="+mn-lt"/>
            </a:endParaRPr>
          </a:p>
          <a:p>
            <a:pPr marL="0" indent="0" algn="ctr">
              <a:buNone/>
            </a:pPr>
            <a:endParaRPr lang="en-US" b="1" i="1" u="sng" dirty="0" smtClean="0">
              <a:latin typeface="+mn-lt"/>
            </a:endParaRPr>
          </a:p>
          <a:p>
            <a:endParaRPr lang="en-US" b="1" dirty="0" smtClean="0">
              <a:latin typeface="+mn-lt"/>
            </a:endParaRPr>
          </a:p>
          <a:p>
            <a:endParaRPr lang="en-US" dirty="0"/>
          </a:p>
        </p:txBody>
      </p:sp>
    </p:spTree>
    <p:extLst>
      <p:ext uri="{BB962C8B-B14F-4D97-AF65-F5344CB8AC3E}">
        <p14:creationId xmlns:p14="http://schemas.microsoft.com/office/powerpoint/2010/main" val="23570908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7924800" cy="1371600"/>
          </a:xfrm>
          <a:solidFill>
            <a:srgbClr val="FF0000"/>
          </a:solidFill>
        </p:spPr>
        <p:txBody>
          <a:bodyPr/>
          <a:lstStyle/>
          <a:p>
            <a:pPr eaLnBrk="1" hangingPunct="1"/>
            <a:r>
              <a:rPr lang="en-US" altLang="en-US" dirty="0"/>
              <a:t>Fundraising for Your Student</a:t>
            </a:r>
            <a:endParaRPr lang="en-US" altLang="en-US" dirty="0" smtClean="0"/>
          </a:p>
        </p:txBody>
      </p:sp>
      <p:sp>
        <p:nvSpPr>
          <p:cNvPr id="18435" name="Slide Number Placeholder 3"/>
          <p:cNvSpPr>
            <a:spLocks noGrp="1"/>
          </p:cNvSpPr>
          <p:nvPr>
            <p:ph type="sldNum" sz="quarter" idx="12"/>
          </p:nvPr>
        </p:nvSpPr>
        <p:spPr bwMode="auto">
          <a:noFill/>
          <a:ln>
            <a:miter lim="800000"/>
            <a:headEnd/>
            <a:tailEnd/>
          </a:ln>
        </p:spPr>
        <p:txBody>
          <a:bodyPr/>
          <a:lstStyle/>
          <a:p>
            <a:fld id="{9B813FC9-232E-483A-80D9-069B9AA41303}" type="slidenum">
              <a:rPr lang="en-US" altLang="en-US" smtClean="0"/>
              <a:pPr/>
              <a:t>39</a:t>
            </a:fld>
            <a:endParaRPr lang="en-US" altLang="en-US" smtClean="0"/>
          </a:p>
        </p:txBody>
      </p:sp>
      <p:sp>
        <p:nvSpPr>
          <p:cNvPr id="2" name="TextBox 1"/>
          <p:cNvSpPr txBox="1"/>
          <p:nvPr/>
        </p:nvSpPr>
        <p:spPr>
          <a:xfrm>
            <a:off x="304800" y="2209800"/>
            <a:ext cx="8077200" cy="2554545"/>
          </a:xfrm>
          <a:prstGeom prst="rect">
            <a:avLst/>
          </a:prstGeom>
          <a:noFill/>
        </p:spPr>
        <p:txBody>
          <a:bodyPr wrap="square" rtlCol="0">
            <a:spAutoFit/>
          </a:bodyPr>
          <a:lstStyle/>
          <a:p>
            <a:r>
              <a:rPr lang="en-US" sz="2000" b="1" u="sng" dirty="0">
                <a:latin typeface="+mn-lt"/>
              </a:rPr>
              <a:t>Wild Adventures Fundraising Opportunity</a:t>
            </a:r>
            <a:r>
              <a:rPr lang="en-US" sz="2000" b="1" dirty="0">
                <a:latin typeface="+mn-lt"/>
              </a:rPr>
              <a:t/>
            </a:r>
            <a:br>
              <a:rPr lang="en-US" sz="2000" b="1" dirty="0">
                <a:latin typeface="+mn-lt"/>
              </a:rPr>
            </a:br>
            <a:endParaRPr lang="en-US" sz="2000" b="1" dirty="0">
              <a:latin typeface="+mn-lt"/>
            </a:endParaRPr>
          </a:p>
          <a:p>
            <a:r>
              <a:rPr lang="en-US" sz="2000" b="1" dirty="0">
                <a:latin typeface="+mn-lt"/>
              </a:rPr>
              <a:t>The Wild Adventures Concert series for </a:t>
            </a:r>
            <a:r>
              <a:rPr lang="en-US" sz="2000" b="1" dirty="0" smtClean="0">
                <a:latin typeface="+mn-lt"/>
              </a:rPr>
              <a:t>2018 </a:t>
            </a:r>
            <a:r>
              <a:rPr lang="en-US" sz="2000" b="1" dirty="0">
                <a:latin typeface="+mn-lt"/>
              </a:rPr>
              <a:t>has been announced!  These concerts allow our parents and older students (16 years old and above) the opportunity to earn </a:t>
            </a:r>
            <a:r>
              <a:rPr lang="en-US" sz="2000" b="1" dirty="0" smtClean="0">
                <a:latin typeface="+mn-lt"/>
              </a:rPr>
              <a:t>valuable </a:t>
            </a:r>
            <a:r>
              <a:rPr lang="en-US" sz="2000" b="1" dirty="0">
                <a:latin typeface="+mn-lt"/>
              </a:rPr>
              <a:t>funds for band accounts.  </a:t>
            </a:r>
            <a:r>
              <a:rPr lang="en-US" sz="2000" b="1" dirty="0" smtClean="0">
                <a:latin typeface="+mn-lt"/>
              </a:rPr>
              <a:t>Many concerts </a:t>
            </a:r>
            <a:r>
              <a:rPr lang="en-US" sz="2000" b="1" dirty="0">
                <a:latin typeface="+mn-lt"/>
              </a:rPr>
              <a:t>are </a:t>
            </a:r>
            <a:r>
              <a:rPr lang="en-US" sz="2000" b="1" dirty="0" smtClean="0">
                <a:latin typeface="+mn-lt"/>
              </a:rPr>
              <a:t>scheduled </a:t>
            </a:r>
            <a:r>
              <a:rPr lang="en-US" sz="2000" b="1" dirty="0">
                <a:latin typeface="+mn-lt"/>
              </a:rPr>
              <a:t>this year and workers are needed for food service, concert crew, and a host of other responsibilities! </a:t>
            </a:r>
            <a:r>
              <a:rPr lang="en-US" sz="2000" b="1" dirty="0" smtClean="0">
                <a:latin typeface="+mn-lt"/>
              </a:rPr>
              <a:t> $7.50 per hour is credited to your band account.</a:t>
            </a:r>
          </a:p>
        </p:txBody>
      </p:sp>
    </p:spTree>
    <p:extLst>
      <p:ext uri="{BB962C8B-B14F-4D97-AF65-F5344CB8AC3E}">
        <p14:creationId xmlns:p14="http://schemas.microsoft.com/office/powerpoint/2010/main" val="16446638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endParaRPr lang="en-US" sz="2200" b="1" i="1" dirty="0" smtClean="0"/>
          </a:p>
          <a:p>
            <a:pPr marL="0" indent="0"/>
            <a:endParaRPr lang="en-US" sz="2200" b="1" i="1" dirty="0"/>
          </a:p>
          <a:p>
            <a:pPr marL="0" indent="0">
              <a:buNone/>
            </a:pPr>
            <a:endParaRPr lang="en-US" sz="2200" b="1" i="1" dirty="0"/>
          </a:p>
          <a:p>
            <a:pPr marL="0" indent="0"/>
            <a:r>
              <a:rPr lang="en-US" sz="3200" b="1" i="1" dirty="0" smtClean="0"/>
              <a:t>Be a part of something bigger than yourself</a:t>
            </a:r>
          </a:p>
          <a:p>
            <a:pPr marL="0" indent="0"/>
            <a:r>
              <a:rPr lang="en-US" sz="3200" b="1" i="1" dirty="0" smtClean="0"/>
              <a:t>Be a part of history</a:t>
            </a:r>
          </a:p>
          <a:p>
            <a:pPr marL="0" indent="0"/>
            <a:r>
              <a:rPr lang="en-US" sz="3200" b="1" i="1" dirty="0" smtClean="0"/>
              <a:t>Be a part of the largest student organization at Lowndes High School</a:t>
            </a:r>
          </a:p>
          <a:p>
            <a:pPr marL="0" indent="0"/>
            <a:r>
              <a:rPr lang="en-US" sz="3200" b="1" i="1" dirty="0" smtClean="0"/>
              <a:t>Experiences</a:t>
            </a:r>
          </a:p>
          <a:p>
            <a:pPr marL="0" indent="0"/>
            <a:r>
              <a:rPr lang="en-US" sz="3200" b="1" i="1" dirty="0" smtClean="0"/>
              <a:t>Let’s look at some facts</a:t>
            </a:r>
          </a:p>
          <a:p>
            <a:pPr marL="0" indent="0"/>
            <a:endParaRPr lang="en-US" sz="2200" b="1" i="1" dirty="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4</a:t>
            </a:fld>
            <a:endParaRPr lang="en-US" altLang="en-US"/>
          </a:p>
        </p:txBody>
      </p:sp>
      <p:sp>
        <p:nvSpPr>
          <p:cNvPr id="5" name="Title 1"/>
          <p:cNvSpPr>
            <a:spLocks noGrp="1"/>
          </p:cNvSpPr>
          <p:nvPr>
            <p:ph type="title"/>
          </p:nvPr>
        </p:nvSpPr>
        <p:spPr>
          <a:xfrm>
            <a:off x="0" y="0"/>
            <a:ext cx="8153400" cy="990600"/>
          </a:xfrm>
          <a:solidFill>
            <a:srgbClr val="FF0000"/>
          </a:solidFill>
        </p:spPr>
        <p:txBody>
          <a:bodyPr/>
          <a:lstStyle/>
          <a:p>
            <a:pPr eaLnBrk="1" hangingPunct="1"/>
            <a:r>
              <a:rPr lang="en-US" altLang="en-US" dirty="0" smtClean="0"/>
              <a:t>Why Should I do Band?</a:t>
            </a:r>
          </a:p>
        </p:txBody>
      </p:sp>
    </p:spTree>
    <p:extLst>
      <p:ext uri="{BB962C8B-B14F-4D97-AF65-F5344CB8AC3E}">
        <p14:creationId xmlns:p14="http://schemas.microsoft.com/office/powerpoint/2010/main" val="3807363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7924800" cy="1371600"/>
          </a:xfrm>
          <a:solidFill>
            <a:srgbClr val="FF0000"/>
          </a:solidFill>
        </p:spPr>
        <p:txBody>
          <a:bodyPr/>
          <a:lstStyle/>
          <a:p>
            <a:pPr eaLnBrk="1" hangingPunct="1"/>
            <a:r>
              <a:rPr lang="en-US" altLang="en-US" dirty="0" smtClean="0"/>
              <a:t>Band Boosters-General Comments</a:t>
            </a:r>
          </a:p>
        </p:txBody>
      </p:sp>
      <p:sp>
        <p:nvSpPr>
          <p:cNvPr id="18435" name="Slide Number Placeholder 3"/>
          <p:cNvSpPr>
            <a:spLocks noGrp="1"/>
          </p:cNvSpPr>
          <p:nvPr>
            <p:ph type="sldNum" sz="quarter" idx="12"/>
          </p:nvPr>
        </p:nvSpPr>
        <p:spPr bwMode="auto">
          <a:noFill/>
          <a:ln>
            <a:miter lim="800000"/>
            <a:headEnd/>
            <a:tailEnd/>
          </a:ln>
        </p:spPr>
        <p:txBody>
          <a:bodyPr/>
          <a:lstStyle/>
          <a:p>
            <a:fld id="{9B813FC9-232E-483A-80D9-069B9AA41303}" type="slidenum">
              <a:rPr lang="en-US" altLang="en-US" smtClean="0"/>
              <a:pPr/>
              <a:t>40</a:t>
            </a:fld>
            <a:endParaRPr lang="en-US" altLang="en-US" smtClean="0"/>
          </a:p>
        </p:txBody>
      </p:sp>
      <p:sp>
        <p:nvSpPr>
          <p:cNvPr id="2" name="TextBox 1"/>
          <p:cNvSpPr txBox="1"/>
          <p:nvPr/>
        </p:nvSpPr>
        <p:spPr>
          <a:xfrm>
            <a:off x="381000" y="1828800"/>
            <a:ext cx="8229600" cy="3970318"/>
          </a:xfrm>
          <a:prstGeom prst="rect">
            <a:avLst/>
          </a:prstGeom>
          <a:noFill/>
        </p:spPr>
        <p:txBody>
          <a:bodyPr wrap="square" rtlCol="0">
            <a:spAutoFit/>
          </a:bodyPr>
          <a:lstStyle/>
          <a:p>
            <a:pPr algn="ctr"/>
            <a:r>
              <a:rPr lang="en-US" sz="2000" b="1" dirty="0" smtClean="0">
                <a:latin typeface="+mn-lt"/>
              </a:rPr>
              <a:t>Most everything associated with the Band Program you can learn about or have your question answered via the correct Booster members.  </a:t>
            </a:r>
          </a:p>
          <a:p>
            <a:pPr algn="ctr"/>
            <a:endParaRPr lang="en-US" sz="2000" b="1" dirty="0">
              <a:latin typeface="+mn-lt"/>
            </a:endParaRPr>
          </a:p>
          <a:p>
            <a:pPr algn="ctr"/>
            <a:r>
              <a:rPr lang="en-US" sz="2000" b="1" dirty="0" smtClean="0">
                <a:latin typeface="+mn-lt"/>
              </a:rPr>
              <a:t>All items of student grades, discipline, and school related matters are to be answered by the Directors.</a:t>
            </a:r>
          </a:p>
          <a:p>
            <a:pPr algn="ctr"/>
            <a:endParaRPr lang="en-US" sz="2000" b="1" dirty="0">
              <a:latin typeface="+mn-lt"/>
            </a:endParaRPr>
          </a:p>
          <a:p>
            <a:pPr algn="ctr"/>
            <a:r>
              <a:rPr lang="en-US" sz="2000" b="1" dirty="0" smtClean="0">
                <a:latin typeface="+mn-lt"/>
              </a:rPr>
              <a:t>See the website for a listing of all Booster Officers, and Committee Chairs.</a:t>
            </a:r>
          </a:p>
          <a:p>
            <a:pPr algn="ctr"/>
            <a:endParaRPr lang="en-US" sz="2000" b="1" dirty="0">
              <a:latin typeface="+mn-lt"/>
            </a:endParaRPr>
          </a:p>
          <a:p>
            <a:pPr algn="ctr"/>
            <a:r>
              <a:rPr lang="en-US" sz="2000" b="1" dirty="0" smtClean="0">
                <a:latin typeface="+mn-lt"/>
              </a:rPr>
              <a:t>Get involved, you will be glad that you did.  So will your student!</a:t>
            </a:r>
          </a:p>
          <a:p>
            <a:endParaRPr lang="en-US" b="1" dirty="0">
              <a:latin typeface="+mn-lt"/>
            </a:endParaRPr>
          </a:p>
          <a:p>
            <a:endParaRPr lang="en-US" b="1" dirty="0" smtClean="0">
              <a:latin typeface="+mn-lt"/>
            </a:endParaRPr>
          </a:p>
          <a:p>
            <a:endParaRPr lang="en-US" dirty="0"/>
          </a:p>
          <a:p>
            <a:endParaRPr lang="en-US" dirty="0"/>
          </a:p>
        </p:txBody>
      </p:sp>
    </p:spTree>
    <p:extLst>
      <p:ext uri="{BB962C8B-B14F-4D97-AF65-F5344CB8AC3E}">
        <p14:creationId xmlns:p14="http://schemas.microsoft.com/office/powerpoint/2010/main" val="144651971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7924800" cy="1371600"/>
          </a:xfrm>
          <a:solidFill>
            <a:srgbClr val="FF0000"/>
          </a:solidFill>
        </p:spPr>
        <p:txBody>
          <a:bodyPr/>
          <a:lstStyle/>
          <a:p>
            <a:pPr algn="ctr" eaLnBrk="1" hangingPunct="1"/>
            <a:r>
              <a:rPr lang="en-US" altLang="en-US" dirty="0" smtClean="0"/>
              <a:t>Lowndes High GA Bridgemen-Total Team Effort!</a:t>
            </a:r>
          </a:p>
        </p:txBody>
      </p:sp>
      <p:sp>
        <p:nvSpPr>
          <p:cNvPr id="18435" name="Slide Number Placeholder 3"/>
          <p:cNvSpPr>
            <a:spLocks noGrp="1"/>
          </p:cNvSpPr>
          <p:nvPr>
            <p:ph type="sldNum" sz="quarter" idx="12"/>
          </p:nvPr>
        </p:nvSpPr>
        <p:spPr bwMode="auto">
          <a:noFill/>
          <a:ln>
            <a:miter lim="800000"/>
            <a:headEnd/>
            <a:tailEnd/>
          </a:ln>
        </p:spPr>
        <p:txBody>
          <a:bodyPr/>
          <a:lstStyle/>
          <a:p>
            <a:fld id="{9B813FC9-232E-483A-80D9-069B9AA41303}" type="slidenum">
              <a:rPr lang="en-US" altLang="en-US" smtClean="0"/>
              <a:pPr/>
              <a:t>41</a:t>
            </a:fld>
            <a:endParaRPr lang="en-US" altLang="en-US" smtClean="0"/>
          </a:p>
        </p:txBody>
      </p:sp>
      <p:sp>
        <p:nvSpPr>
          <p:cNvPr id="2" name="TextBox 1"/>
          <p:cNvSpPr txBox="1"/>
          <p:nvPr/>
        </p:nvSpPr>
        <p:spPr>
          <a:xfrm>
            <a:off x="228600" y="1828800"/>
            <a:ext cx="8382000" cy="2308324"/>
          </a:xfrm>
          <a:prstGeom prst="rect">
            <a:avLst/>
          </a:prstGeom>
          <a:noFill/>
        </p:spPr>
        <p:txBody>
          <a:bodyPr wrap="square" rtlCol="0">
            <a:spAutoFit/>
          </a:bodyPr>
          <a:lstStyle/>
          <a:p>
            <a:pPr algn="ctr"/>
            <a:r>
              <a:rPr lang="en-US" sz="2400" b="1" u="sng" dirty="0" smtClean="0">
                <a:latin typeface="+mn-lt"/>
              </a:rPr>
              <a:t>The success of this great program only happens when:</a:t>
            </a:r>
          </a:p>
          <a:p>
            <a:pPr algn="ctr"/>
            <a:endParaRPr lang="en-US" sz="2400" b="1" dirty="0">
              <a:latin typeface="+mn-lt"/>
            </a:endParaRPr>
          </a:p>
          <a:p>
            <a:pPr algn="ctr"/>
            <a:r>
              <a:rPr lang="en-US" sz="2400" b="1" dirty="0" smtClean="0">
                <a:latin typeface="+mn-lt"/>
              </a:rPr>
              <a:t>We have the best directors and staff available</a:t>
            </a:r>
          </a:p>
          <a:p>
            <a:pPr algn="ctr"/>
            <a:r>
              <a:rPr lang="en-US" sz="2400" b="1" dirty="0" smtClean="0">
                <a:latin typeface="+mn-lt"/>
              </a:rPr>
              <a:t>We have committed and dedicated students</a:t>
            </a:r>
          </a:p>
          <a:p>
            <a:pPr algn="ctr"/>
            <a:r>
              <a:rPr lang="en-US" sz="2400" b="1" dirty="0" smtClean="0">
                <a:latin typeface="+mn-lt"/>
              </a:rPr>
              <a:t>We have active and engaged parents</a:t>
            </a:r>
          </a:p>
          <a:p>
            <a:pPr algn="ctr"/>
            <a:r>
              <a:rPr lang="en-US" sz="2400" b="1" dirty="0" smtClean="0">
                <a:latin typeface="+mn-lt"/>
              </a:rPr>
              <a:t>We have the support of the School System</a:t>
            </a:r>
            <a:endParaRPr lang="en-US" sz="2400" b="1"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157002"/>
            <a:ext cx="2438400" cy="2432319"/>
          </a:xfrm>
          <a:prstGeom prst="rect">
            <a:avLst/>
          </a:prstGeom>
        </p:spPr>
      </p:pic>
    </p:spTree>
    <p:extLst>
      <p:ext uri="{BB962C8B-B14F-4D97-AF65-F5344CB8AC3E}">
        <p14:creationId xmlns:p14="http://schemas.microsoft.com/office/powerpoint/2010/main" val="19344236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Research</a:t>
            </a:r>
            <a:endParaRPr lang="en-US" dirty="0"/>
          </a:p>
        </p:txBody>
      </p:sp>
      <p:sp>
        <p:nvSpPr>
          <p:cNvPr id="3" name="Content Placeholder 2"/>
          <p:cNvSpPr>
            <a:spLocks noGrp="1"/>
          </p:cNvSpPr>
          <p:nvPr>
            <p:ph idx="1"/>
          </p:nvPr>
        </p:nvSpPr>
        <p:spPr/>
        <p:txBody>
          <a:bodyPr/>
          <a:lstStyle/>
          <a:p>
            <a:r>
              <a:rPr lang="en-US" dirty="0" smtClean="0"/>
              <a:t>From the Dana Consortium Report on Arts and Cognition</a:t>
            </a:r>
          </a:p>
          <a:p>
            <a:pPr lvl="1"/>
            <a:r>
              <a:rPr lang="en-US" dirty="0" smtClean="0"/>
              <a:t>Musicians scored better compared to non-musicians on a test of long-term verbal memory, but this advantage disappeared when the students were prevented from going through the activity of rehearsal.</a:t>
            </a:r>
          </a:p>
          <a:p>
            <a:pPr lvl="1"/>
            <a:r>
              <a:rPr lang="en-US" dirty="0" smtClean="0"/>
              <a:t>Children with early training in music had a higher degree of phonological awareness (auditory skill correlated with reading ability) that children with no musical training.</a:t>
            </a:r>
          </a:p>
          <a:p>
            <a:pPr lvl="1"/>
            <a:r>
              <a:rPr lang="en-US" dirty="0" smtClean="0"/>
              <a:t>Intensive music training is associated with improved performance in the core mathematical system for representing abstract geometry.</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5</a:t>
            </a:fld>
            <a:endParaRPr lang="en-US" altLang="en-US"/>
          </a:p>
        </p:txBody>
      </p:sp>
    </p:spTree>
    <p:extLst>
      <p:ext uri="{BB962C8B-B14F-4D97-AF65-F5344CB8AC3E}">
        <p14:creationId xmlns:p14="http://schemas.microsoft.com/office/powerpoint/2010/main" val="233320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SIX-YEAR SAT SCORE COMPARISON</a:t>
            </a:r>
            <a:endParaRPr lang="en-US" dirty="0"/>
          </a:p>
        </p:txBody>
      </p:sp>
      <p:sp>
        <p:nvSpPr>
          <p:cNvPr id="3" name="Content Placeholder 2"/>
          <p:cNvSpPr>
            <a:spLocks noGrp="1"/>
          </p:cNvSpPr>
          <p:nvPr>
            <p:ph idx="1"/>
          </p:nvPr>
        </p:nvSpPr>
        <p:spPr/>
        <p:txBody>
          <a:bodyPr/>
          <a:lstStyle/>
          <a:p>
            <a:r>
              <a:rPr lang="en-US" dirty="0" smtClean="0"/>
              <a:t>From Georgia All-State Musicians Compared to National Average</a:t>
            </a:r>
          </a:p>
          <a:p>
            <a:endParaRPr lang="en-US" dirty="0"/>
          </a:p>
          <a:p>
            <a:r>
              <a:rPr lang="en-US" dirty="0" smtClean="0"/>
              <a:t>2011 – All-State Student = 1819, National Avg. = 1511</a:t>
            </a:r>
          </a:p>
          <a:p>
            <a:r>
              <a:rPr lang="en-US" dirty="0" smtClean="0"/>
              <a:t>2012 – All-State Student = 1835, National Avg. = 1511</a:t>
            </a:r>
          </a:p>
          <a:p>
            <a:r>
              <a:rPr lang="en-US" dirty="0" smtClean="0"/>
              <a:t>2013 – All-State Student = 1857, National Avg. = 1509</a:t>
            </a:r>
          </a:p>
          <a:p>
            <a:r>
              <a:rPr lang="en-US" dirty="0" smtClean="0"/>
              <a:t>2014 – All-State Student = 1852, National Avg. = 1509</a:t>
            </a:r>
          </a:p>
          <a:p>
            <a:r>
              <a:rPr lang="en-US" dirty="0" smtClean="0"/>
              <a:t>2015 – All-State Student = 1825, National Avg. = 1500</a:t>
            </a:r>
          </a:p>
          <a:p>
            <a:r>
              <a:rPr lang="en-US" dirty="0" smtClean="0"/>
              <a:t>2016 – All-State Student = 1847, National Avg. = 1498</a:t>
            </a:r>
          </a:p>
          <a:p>
            <a:endParaRPr lang="en-US" dirty="0"/>
          </a:p>
          <a:p>
            <a:r>
              <a:rPr lang="en-US" dirty="0" smtClean="0"/>
              <a:t>Georgia All-State Musicians scored on average 22% higher than the National Average</a:t>
            </a:r>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6</a:t>
            </a:fld>
            <a:endParaRPr lang="en-US" altLang="en-US"/>
          </a:p>
        </p:txBody>
      </p:sp>
    </p:spTree>
    <p:extLst>
      <p:ext uri="{BB962C8B-B14F-4D97-AF65-F5344CB8AC3E}">
        <p14:creationId xmlns:p14="http://schemas.microsoft.com/office/powerpoint/2010/main" val="240432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 Graduates</a:t>
            </a:r>
            <a:endParaRPr lang="en-US" dirty="0"/>
          </a:p>
        </p:txBody>
      </p:sp>
      <p:sp>
        <p:nvSpPr>
          <p:cNvPr id="3" name="Content Placeholder 2"/>
          <p:cNvSpPr>
            <a:spLocks noGrp="1"/>
          </p:cNvSpPr>
          <p:nvPr>
            <p:ph idx="1"/>
          </p:nvPr>
        </p:nvSpPr>
        <p:spPr/>
        <p:txBody>
          <a:bodyPr/>
          <a:lstStyle/>
          <a:p>
            <a:r>
              <a:rPr lang="en-US" dirty="0" smtClean="0"/>
              <a:t>OF THE 82 SENIORS IN MARCHING BAND LAST YEAR…..</a:t>
            </a:r>
          </a:p>
          <a:p>
            <a:endParaRPr lang="en-US" dirty="0"/>
          </a:p>
          <a:p>
            <a:endParaRPr lang="en-US" dirty="0" smtClean="0"/>
          </a:p>
          <a:p>
            <a:endParaRPr lang="en-US" dirty="0"/>
          </a:p>
          <a:p>
            <a:endParaRPr lang="en-US" dirty="0" smtClean="0"/>
          </a:p>
          <a:p>
            <a:endParaRPr lang="en-US" dirty="0"/>
          </a:p>
          <a:p>
            <a:pPr marL="0" indent="0" algn="ctr">
              <a:buNone/>
            </a:pPr>
            <a:r>
              <a:rPr lang="en-US" sz="3600" dirty="0" smtClean="0"/>
              <a:t>71 ARE PROJECTED TO BE HONOR GRADUATES!!!!!</a:t>
            </a:r>
            <a:endParaRPr lang="en-US" sz="3600" dirty="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7</a:t>
            </a:fld>
            <a:endParaRPr lang="en-US" altLang="en-US"/>
          </a:p>
        </p:txBody>
      </p:sp>
    </p:spTree>
    <p:extLst>
      <p:ext uri="{BB962C8B-B14F-4D97-AF65-F5344CB8AC3E}">
        <p14:creationId xmlns:p14="http://schemas.microsoft.com/office/powerpoint/2010/main" val="2969083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BAND?</a:t>
            </a:r>
            <a:endParaRPr lang="en-US" dirty="0"/>
          </a:p>
        </p:txBody>
      </p:sp>
      <p:sp>
        <p:nvSpPr>
          <p:cNvPr id="3" name="Content Placeholder 2"/>
          <p:cNvSpPr>
            <a:spLocks noGrp="1"/>
          </p:cNvSpPr>
          <p:nvPr>
            <p:ph idx="1"/>
          </p:nvPr>
        </p:nvSpPr>
        <p:spPr/>
        <p:txBody>
          <a:bodyPr/>
          <a:lstStyle/>
          <a:p>
            <a:pPr marL="0" indent="0" algn="ctr">
              <a:buNone/>
            </a:pPr>
            <a:r>
              <a:rPr lang="en-US" sz="3200" dirty="0" smtClean="0"/>
              <a:t>SUCCESS IN SOCIETY</a:t>
            </a:r>
            <a:br>
              <a:rPr lang="en-US" sz="3200" dirty="0" smtClean="0"/>
            </a:br>
            <a:endParaRPr lang="en-US" sz="3200" dirty="0" smtClean="0"/>
          </a:p>
          <a:p>
            <a:pPr marL="0" indent="0">
              <a:buNone/>
            </a:pPr>
            <a:r>
              <a:rPr lang="en-US" sz="2000" dirty="0" smtClean="0"/>
              <a:t>The US Department of Education lists the arts as subjects that college-bound middle and junior high school students should take, stating “Many colleges view participation in the arts and music as a valuable experience that broadens students’ understanding and appreciation of the world around them. It is also well known and widely recognized that the arts contribute significantly to children’s intellectual development.”  In addition, one year of Visual and Performing Arts is recommended for college-bound high school students. </a:t>
            </a:r>
            <a:r>
              <a:rPr lang="mr-IN" sz="2000" dirty="0" smtClean="0"/>
              <a:t>–</a:t>
            </a:r>
            <a:r>
              <a:rPr lang="en-US" sz="2000" dirty="0" smtClean="0"/>
              <a:t> </a:t>
            </a:r>
            <a:r>
              <a:rPr lang="en-US" sz="2000" i="1" dirty="0" smtClean="0"/>
              <a:t>Getting Ready for College Early: A Handbook for Parents of Students in the Middle and Junior High Years, US Department of Education</a:t>
            </a:r>
            <a:endParaRPr lang="en-US" sz="2000" dirty="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8</a:t>
            </a:fld>
            <a:endParaRPr lang="en-US" altLang="en-US"/>
          </a:p>
        </p:txBody>
      </p:sp>
    </p:spTree>
    <p:extLst>
      <p:ext uri="{BB962C8B-B14F-4D97-AF65-F5344CB8AC3E}">
        <p14:creationId xmlns:p14="http://schemas.microsoft.com/office/powerpoint/2010/main" val="262846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Band?</a:t>
            </a:r>
            <a:endParaRPr lang="en-US" dirty="0"/>
          </a:p>
        </p:txBody>
      </p:sp>
      <p:sp>
        <p:nvSpPr>
          <p:cNvPr id="3" name="Content Placeholder 2"/>
          <p:cNvSpPr>
            <a:spLocks noGrp="1"/>
          </p:cNvSpPr>
          <p:nvPr>
            <p:ph idx="1"/>
          </p:nvPr>
        </p:nvSpPr>
        <p:spPr/>
        <p:txBody>
          <a:bodyPr/>
          <a:lstStyle/>
          <a:p>
            <a:pPr marL="0" indent="0" algn="ctr">
              <a:buNone/>
            </a:pPr>
            <a:r>
              <a:rPr lang="en-US" sz="3200" dirty="0" smtClean="0"/>
              <a:t>SUCCESS IN SCHOOL</a:t>
            </a:r>
          </a:p>
          <a:p>
            <a:pPr marL="0" indent="0" algn="ctr">
              <a:buNone/>
            </a:pPr>
            <a:endParaRPr lang="en-US" sz="3200" dirty="0"/>
          </a:p>
          <a:p>
            <a:pPr marL="0" indent="0">
              <a:buNone/>
            </a:pPr>
            <a:r>
              <a:rPr lang="en-US" dirty="0" smtClean="0"/>
              <a:t>In an analysis of US Dept. of Education data on more than 25,000 secondary school students, researchers found that students who report consistent high levels of involvement in instrumental music over the middle and high school years show “significantly higher levels of </a:t>
            </a:r>
            <a:r>
              <a:rPr lang="en-US" dirty="0" err="1" smtClean="0"/>
              <a:t>mathamatics</a:t>
            </a:r>
            <a:r>
              <a:rPr lang="en-US" dirty="0" smtClean="0"/>
              <a:t> </a:t>
            </a:r>
            <a:r>
              <a:rPr lang="en-US" dirty="0" smtClean="0"/>
              <a:t>proficiency by grade 12.”  This observation holds regardless of student’s socio economic status, and differences in those who are involved with music vs. those who are not is more significant over time.</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56FD761E-C653-45CD-95B7-24317FCE517E}" type="slidenum">
              <a:rPr lang="en-US" altLang="en-US" smtClean="0"/>
              <a:pPr>
                <a:defRPr/>
              </a:pPr>
              <a:t>9</a:t>
            </a:fld>
            <a:endParaRPr lang="en-US" altLang="en-US"/>
          </a:p>
        </p:txBody>
      </p:sp>
    </p:spTree>
    <p:extLst>
      <p:ext uri="{BB962C8B-B14F-4D97-AF65-F5344CB8AC3E}">
        <p14:creationId xmlns:p14="http://schemas.microsoft.com/office/powerpoint/2010/main" val="2018267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2201</TotalTime>
  <Words>2412</Words>
  <Application>Microsoft Macintosh PowerPoint</Application>
  <PresentationFormat>On-screen Show (4:3)</PresentationFormat>
  <Paragraphs>329</Paragraphs>
  <Slides>41</Slides>
  <Notes>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WELCOME!!!!! Future Georgia Bridgemen Informational Meeting </vt:lpstr>
      <vt:lpstr>Agenda</vt:lpstr>
      <vt:lpstr>Information Packet</vt:lpstr>
      <vt:lpstr>Why Should I do Band?</vt:lpstr>
      <vt:lpstr>National Research</vt:lpstr>
      <vt:lpstr>SIX-YEAR SAT SCORE COMPARISON</vt:lpstr>
      <vt:lpstr>Honor Graduates</vt:lpstr>
      <vt:lpstr>WHY BAND?</vt:lpstr>
      <vt:lpstr>Why Band?</vt:lpstr>
      <vt:lpstr>Why Band?</vt:lpstr>
      <vt:lpstr>Why Band?</vt:lpstr>
      <vt:lpstr>Why Band?</vt:lpstr>
      <vt:lpstr>What You Will Learn in Marching Band</vt:lpstr>
      <vt:lpstr>ACADEMICS vs. ELECTIVES</vt:lpstr>
      <vt:lpstr>Band and Other Activities</vt:lpstr>
      <vt:lpstr>WHAT HAPPENS NEXT????</vt:lpstr>
      <vt:lpstr>9th GRADE SIGNING DAY</vt:lpstr>
      <vt:lpstr>Band Fees</vt:lpstr>
      <vt:lpstr>WHEN MAILING A CHECK</vt:lpstr>
      <vt:lpstr>Commitment of Your Time </vt:lpstr>
      <vt:lpstr>Please Think Through What This Means</vt:lpstr>
      <vt:lpstr>Summer and Fall Calendar</vt:lpstr>
      <vt:lpstr>STAY INFORMED!!!!!!</vt:lpstr>
      <vt:lpstr>FACEBOOK AND REMIND 101</vt:lpstr>
      <vt:lpstr>Percussion Auditions</vt:lpstr>
      <vt:lpstr>Auxiliary Auditions</vt:lpstr>
      <vt:lpstr>LHS Band Boosters </vt:lpstr>
      <vt:lpstr>Get Involved!</vt:lpstr>
      <vt:lpstr>Get Involved!</vt:lpstr>
      <vt:lpstr>Get Involved!-2020 Booster Committees</vt:lpstr>
      <vt:lpstr> Georgia Bridgemen Volunteer/Chaperone Opportunities</vt:lpstr>
      <vt:lpstr>Band Camp</vt:lpstr>
      <vt:lpstr>Water</vt:lpstr>
      <vt:lpstr>        Prop and Pit                            Uniforms</vt:lpstr>
      <vt:lpstr>Home Game Chaperones/Volunteers</vt:lpstr>
      <vt:lpstr>Travel Chaperones/Volunteers</vt:lpstr>
      <vt:lpstr>             Nurses                               Bus Drivers</vt:lpstr>
      <vt:lpstr>Fundraising for Your Student</vt:lpstr>
      <vt:lpstr>Fundraising for Your Student</vt:lpstr>
      <vt:lpstr>Band Boosters-General Comments</vt:lpstr>
      <vt:lpstr>Lowndes High GA Bridgemen-Total Team Effort!</vt:lpstr>
    </vt:vector>
  </TitlesOfParts>
  <Company>Impact Advisors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Mamie Stalvey</dc:creator>
  <cp:lastModifiedBy>Jon Bowman</cp:lastModifiedBy>
  <cp:revision>180</cp:revision>
  <cp:lastPrinted>2014-10-27T19:54:49Z</cp:lastPrinted>
  <dcterms:created xsi:type="dcterms:W3CDTF">2010-04-21T02:19:11Z</dcterms:created>
  <dcterms:modified xsi:type="dcterms:W3CDTF">2020-02-24T18:57:04Z</dcterms:modified>
</cp:coreProperties>
</file>